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6"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7" r:id="rId43"/>
    <p:sldId id="298" r:id="rId44"/>
    <p:sldId id="299" r:id="rId45"/>
    <p:sldId id="300" r:id="rId46"/>
    <p:sldId id="303" r:id="rId47"/>
    <p:sldId id="304" r:id="rId48"/>
    <p:sldId id="305" r:id="rId49"/>
    <p:sldId id="302"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CCB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5" d="100"/>
          <a:sy n="75" d="100"/>
        </p:scale>
        <p:origin x="1950" y="6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DBD96-CD9E-2750-7AA6-55062B896F8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9D3DA22-B32D-8745-CE31-8435B17220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9442CC3-4A31-3AD9-A5DD-AD4A38B3F290}"/>
              </a:ext>
            </a:extLst>
          </p:cNvPr>
          <p:cNvSpPr>
            <a:spLocks noGrp="1"/>
          </p:cNvSpPr>
          <p:nvPr>
            <p:ph type="dt" sz="half" idx="10"/>
          </p:nvPr>
        </p:nvSpPr>
        <p:spPr/>
        <p:txBody>
          <a:bodyPr/>
          <a:lstStyle/>
          <a:p>
            <a:fld id="{319563B4-C46D-4060-AD49-B4C7297BFD6B}" type="datetimeFigureOut">
              <a:rPr lang="en-IN" smtClean="0"/>
              <a:t>14-08-2025</a:t>
            </a:fld>
            <a:endParaRPr lang="en-IN"/>
          </a:p>
        </p:txBody>
      </p:sp>
      <p:sp>
        <p:nvSpPr>
          <p:cNvPr id="5" name="Footer Placeholder 4">
            <a:extLst>
              <a:ext uri="{FF2B5EF4-FFF2-40B4-BE49-F238E27FC236}">
                <a16:creationId xmlns:a16="http://schemas.microsoft.com/office/drawing/2014/main" id="{81854C24-25E1-3AF2-FCEE-3DB90FDA6AA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3292680-12A8-9BC0-2F3B-CD60C1FD0900}"/>
              </a:ext>
            </a:extLst>
          </p:cNvPr>
          <p:cNvSpPr>
            <a:spLocks noGrp="1"/>
          </p:cNvSpPr>
          <p:nvPr>
            <p:ph type="sldNum" sz="quarter" idx="12"/>
          </p:nvPr>
        </p:nvSpPr>
        <p:spPr/>
        <p:txBody>
          <a:bodyPr/>
          <a:lstStyle/>
          <a:p>
            <a:fld id="{1772498A-7EBE-416D-A2EA-275C9F586CC0}" type="slidenum">
              <a:rPr lang="en-IN" smtClean="0"/>
              <a:t>‹#›</a:t>
            </a:fld>
            <a:endParaRPr lang="en-IN"/>
          </a:p>
        </p:txBody>
      </p:sp>
    </p:spTree>
    <p:extLst>
      <p:ext uri="{BB962C8B-B14F-4D97-AF65-F5344CB8AC3E}">
        <p14:creationId xmlns:p14="http://schemas.microsoft.com/office/powerpoint/2010/main" val="3842564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E4D9E-A865-5DF7-104C-7B56379EBF0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9AFE7B1-184B-0789-6F8D-D41C284B059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4B04B08-053C-1306-5CEC-2D18AD82B7CD}"/>
              </a:ext>
            </a:extLst>
          </p:cNvPr>
          <p:cNvSpPr>
            <a:spLocks noGrp="1"/>
          </p:cNvSpPr>
          <p:nvPr>
            <p:ph type="dt" sz="half" idx="10"/>
          </p:nvPr>
        </p:nvSpPr>
        <p:spPr/>
        <p:txBody>
          <a:bodyPr/>
          <a:lstStyle/>
          <a:p>
            <a:fld id="{319563B4-C46D-4060-AD49-B4C7297BFD6B}" type="datetimeFigureOut">
              <a:rPr lang="en-IN" smtClean="0"/>
              <a:t>14-08-2025</a:t>
            </a:fld>
            <a:endParaRPr lang="en-IN"/>
          </a:p>
        </p:txBody>
      </p:sp>
      <p:sp>
        <p:nvSpPr>
          <p:cNvPr id="5" name="Footer Placeholder 4">
            <a:extLst>
              <a:ext uri="{FF2B5EF4-FFF2-40B4-BE49-F238E27FC236}">
                <a16:creationId xmlns:a16="http://schemas.microsoft.com/office/drawing/2014/main" id="{CC9B011C-77D3-67B8-D555-8EDF8E52EDE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0A33D9D-89C5-F74E-B559-E94559AEE45C}"/>
              </a:ext>
            </a:extLst>
          </p:cNvPr>
          <p:cNvSpPr>
            <a:spLocks noGrp="1"/>
          </p:cNvSpPr>
          <p:nvPr>
            <p:ph type="sldNum" sz="quarter" idx="12"/>
          </p:nvPr>
        </p:nvSpPr>
        <p:spPr/>
        <p:txBody>
          <a:bodyPr/>
          <a:lstStyle/>
          <a:p>
            <a:fld id="{1772498A-7EBE-416D-A2EA-275C9F586CC0}" type="slidenum">
              <a:rPr lang="en-IN" smtClean="0"/>
              <a:t>‹#›</a:t>
            </a:fld>
            <a:endParaRPr lang="en-IN"/>
          </a:p>
        </p:txBody>
      </p:sp>
    </p:spTree>
    <p:extLst>
      <p:ext uri="{BB962C8B-B14F-4D97-AF65-F5344CB8AC3E}">
        <p14:creationId xmlns:p14="http://schemas.microsoft.com/office/powerpoint/2010/main" val="1485977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E4D1FD-E9A2-BC68-7BDD-9FFF64FDACE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8BA6EE8-AC32-5197-4968-84BEAF7C19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5FD1BCB-B3CE-9DAD-74B7-1916064CCC4E}"/>
              </a:ext>
            </a:extLst>
          </p:cNvPr>
          <p:cNvSpPr>
            <a:spLocks noGrp="1"/>
          </p:cNvSpPr>
          <p:nvPr>
            <p:ph type="dt" sz="half" idx="10"/>
          </p:nvPr>
        </p:nvSpPr>
        <p:spPr/>
        <p:txBody>
          <a:bodyPr/>
          <a:lstStyle/>
          <a:p>
            <a:fld id="{319563B4-C46D-4060-AD49-B4C7297BFD6B}" type="datetimeFigureOut">
              <a:rPr lang="en-IN" smtClean="0"/>
              <a:t>14-08-2025</a:t>
            </a:fld>
            <a:endParaRPr lang="en-IN"/>
          </a:p>
        </p:txBody>
      </p:sp>
      <p:sp>
        <p:nvSpPr>
          <p:cNvPr id="5" name="Footer Placeholder 4">
            <a:extLst>
              <a:ext uri="{FF2B5EF4-FFF2-40B4-BE49-F238E27FC236}">
                <a16:creationId xmlns:a16="http://schemas.microsoft.com/office/drawing/2014/main" id="{ED60C026-B0DF-9409-7262-4DC145B8B4B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722002B-4445-BF63-170A-662749433179}"/>
              </a:ext>
            </a:extLst>
          </p:cNvPr>
          <p:cNvSpPr>
            <a:spLocks noGrp="1"/>
          </p:cNvSpPr>
          <p:nvPr>
            <p:ph type="sldNum" sz="quarter" idx="12"/>
          </p:nvPr>
        </p:nvSpPr>
        <p:spPr/>
        <p:txBody>
          <a:bodyPr/>
          <a:lstStyle/>
          <a:p>
            <a:fld id="{1772498A-7EBE-416D-A2EA-275C9F586CC0}" type="slidenum">
              <a:rPr lang="en-IN" smtClean="0"/>
              <a:t>‹#›</a:t>
            </a:fld>
            <a:endParaRPr lang="en-IN"/>
          </a:p>
        </p:txBody>
      </p:sp>
    </p:spTree>
    <p:extLst>
      <p:ext uri="{BB962C8B-B14F-4D97-AF65-F5344CB8AC3E}">
        <p14:creationId xmlns:p14="http://schemas.microsoft.com/office/powerpoint/2010/main" val="1306125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B00F2-1F9C-2391-0CEE-9B00E47629A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4A3EF06-40D9-B353-6D86-79C15531D34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918BDC2-BA71-1954-C42A-34EA4236F817}"/>
              </a:ext>
            </a:extLst>
          </p:cNvPr>
          <p:cNvSpPr>
            <a:spLocks noGrp="1"/>
          </p:cNvSpPr>
          <p:nvPr>
            <p:ph type="dt" sz="half" idx="10"/>
          </p:nvPr>
        </p:nvSpPr>
        <p:spPr/>
        <p:txBody>
          <a:bodyPr/>
          <a:lstStyle/>
          <a:p>
            <a:fld id="{319563B4-C46D-4060-AD49-B4C7297BFD6B}" type="datetimeFigureOut">
              <a:rPr lang="en-IN" smtClean="0"/>
              <a:t>14-08-2025</a:t>
            </a:fld>
            <a:endParaRPr lang="en-IN"/>
          </a:p>
        </p:txBody>
      </p:sp>
      <p:sp>
        <p:nvSpPr>
          <p:cNvPr id="5" name="Footer Placeholder 4">
            <a:extLst>
              <a:ext uri="{FF2B5EF4-FFF2-40B4-BE49-F238E27FC236}">
                <a16:creationId xmlns:a16="http://schemas.microsoft.com/office/drawing/2014/main" id="{340B4E87-65EB-FA20-C598-E3DF3AA05A0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EFD3ABD-E59A-EE69-AEB4-7F8AC659E8BF}"/>
              </a:ext>
            </a:extLst>
          </p:cNvPr>
          <p:cNvSpPr>
            <a:spLocks noGrp="1"/>
          </p:cNvSpPr>
          <p:nvPr>
            <p:ph type="sldNum" sz="quarter" idx="12"/>
          </p:nvPr>
        </p:nvSpPr>
        <p:spPr/>
        <p:txBody>
          <a:bodyPr/>
          <a:lstStyle/>
          <a:p>
            <a:fld id="{1772498A-7EBE-416D-A2EA-275C9F586CC0}" type="slidenum">
              <a:rPr lang="en-IN" smtClean="0"/>
              <a:t>‹#›</a:t>
            </a:fld>
            <a:endParaRPr lang="en-IN"/>
          </a:p>
        </p:txBody>
      </p:sp>
    </p:spTree>
    <p:extLst>
      <p:ext uri="{BB962C8B-B14F-4D97-AF65-F5344CB8AC3E}">
        <p14:creationId xmlns:p14="http://schemas.microsoft.com/office/powerpoint/2010/main" val="1242087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FECBE-EAF7-5472-1141-21EACCC587B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D1CCE65-4F3A-6146-A789-43A36BEFC4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854A867-E176-FE19-DAC2-2C1640FDF818}"/>
              </a:ext>
            </a:extLst>
          </p:cNvPr>
          <p:cNvSpPr>
            <a:spLocks noGrp="1"/>
          </p:cNvSpPr>
          <p:nvPr>
            <p:ph type="dt" sz="half" idx="10"/>
          </p:nvPr>
        </p:nvSpPr>
        <p:spPr/>
        <p:txBody>
          <a:bodyPr/>
          <a:lstStyle/>
          <a:p>
            <a:fld id="{319563B4-C46D-4060-AD49-B4C7297BFD6B}" type="datetimeFigureOut">
              <a:rPr lang="en-IN" smtClean="0"/>
              <a:t>14-08-2025</a:t>
            </a:fld>
            <a:endParaRPr lang="en-IN"/>
          </a:p>
        </p:txBody>
      </p:sp>
      <p:sp>
        <p:nvSpPr>
          <p:cNvPr id="5" name="Footer Placeholder 4">
            <a:extLst>
              <a:ext uri="{FF2B5EF4-FFF2-40B4-BE49-F238E27FC236}">
                <a16:creationId xmlns:a16="http://schemas.microsoft.com/office/drawing/2014/main" id="{4E294E80-B0A7-1498-097A-CFC23E82BED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3614B6-63C5-F57F-C304-173D2949CD38}"/>
              </a:ext>
            </a:extLst>
          </p:cNvPr>
          <p:cNvSpPr>
            <a:spLocks noGrp="1"/>
          </p:cNvSpPr>
          <p:nvPr>
            <p:ph type="sldNum" sz="quarter" idx="12"/>
          </p:nvPr>
        </p:nvSpPr>
        <p:spPr/>
        <p:txBody>
          <a:bodyPr/>
          <a:lstStyle/>
          <a:p>
            <a:fld id="{1772498A-7EBE-416D-A2EA-275C9F586CC0}" type="slidenum">
              <a:rPr lang="en-IN" smtClean="0"/>
              <a:t>‹#›</a:t>
            </a:fld>
            <a:endParaRPr lang="en-IN"/>
          </a:p>
        </p:txBody>
      </p:sp>
    </p:spTree>
    <p:extLst>
      <p:ext uri="{BB962C8B-B14F-4D97-AF65-F5344CB8AC3E}">
        <p14:creationId xmlns:p14="http://schemas.microsoft.com/office/powerpoint/2010/main" val="3256799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A0517-564B-3BDD-1968-D51085D16C7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67302EE-8C83-7E61-6377-E8B8FDB47CB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B9D9EF5-F158-9024-745F-2FA310AE0D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402ECF7-BA01-9352-E24D-15879CA82B29}"/>
              </a:ext>
            </a:extLst>
          </p:cNvPr>
          <p:cNvSpPr>
            <a:spLocks noGrp="1"/>
          </p:cNvSpPr>
          <p:nvPr>
            <p:ph type="dt" sz="half" idx="10"/>
          </p:nvPr>
        </p:nvSpPr>
        <p:spPr/>
        <p:txBody>
          <a:bodyPr/>
          <a:lstStyle/>
          <a:p>
            <a:fld id="{319563B4-C46D-4060-AD49-B4C7297BFD6B}" type="datetimeFigureOut">
              <a:rPr lang="en-IN" smtClean="0"/>
              <a:t>14-08-2025</a:t>
            </a:fld>
            <a:endParaRPr lang="en-IN"/>
          </a:p>
        </p:txBody>
      </p:sp>
      <p:sp>
        <p:nvSpPr>
          <p:cNvPr id="6" name="Footer Placeholder 5">
            <a:extLst>
              <a:ext uri="{FF2B5EF4-FFF2-40B4-BE49-F238E27FC236}">
                <a16:creationId xmlns:a16="http://schemas.microsoft.com/office/drawing/2014/main" id="{69FC2F06-35A9-7395-2ACD-77838A03C9E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668B632-FB0C-492E-6716-6F0AA8484A7E}"/>
              </a:ext>
            </a:extLst>
          </p:cNvPr>
          <p:cNvSpPr>
            <a:spLocks noGrp="1"/>
          </p:cNvSpPr>
          <p:nvPr>
            <p:ph type="sldNum" sz="quarter" idx="12"/>
          </p:nvPr>
        </p:nvSpPr>
        <p:spPr/>
        <p:txBody>
          <a:bodyPr/>
          <a:lstStyle/>
          <a:p>
            <a:fld id="{1772498A-7EBE-416D-A2EA-275C9F586CC0}" type="slidenum">
              <a:rPr lang="en-IN" smtClean="0"/>
              <a:t>‹#›</a:t>
            </a:fld>
            <a:endParaRPr lang="en-IN"/>
          </a:p>
        </p:txBody>
      </p:sp>
    </p:spTree>
    <p:extLst>
      <p:ext uri="{BB962C8B-B14F-4D97-AF65-F5344CB8AC3E}">
        <p14:creationId xmlns:p14="http://schemas.microsoft.com/office/powerpoint/2010/main" val="16845031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F4E24-25BE-8C91-FA68-EB353143082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1A6E22B-96ED-23AF-7767-6BCCE947DDA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595A231-D491-96BA-A7DF-3C95F05E9B0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5AC06BC-FD12-0E8B-B5E5-0C580CB5F7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12D7C2-6B1B-4348-A2A2-467DB21535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847EDF2-4BFE-E99A-0FE1-AD1B5CB2E4D8}"/>
              </a:ext>
            </a:extLst>
          </p:cNvPr>
          <p:cNvSpPr>
            <a:spLocks noGrp="1"/>
          </p:cNvSpPr>
          <p:nvPr>
            <p:ph type="dt" sz="half" idx="10"/>
          </p:nvPr>
        </p:nvSpPr>
        <p:spPr/>
        <p:txBody>
          <a:bodyPr/>
          <a:lstStyle/>
          <a:p>
            <a:fld id="{319563B4-C46D-4060-AD49-B4C7297BFD6B}" type="datetimeFigureOut">
              <a:rPr lang="en-IN" smtClean="0"/>
              <a:t>14-08-2025</a:t>
            </a:fld>
            <a:endParaRPr lang="en-IN"/>
          </a:p>
        </p:txBody>
      </p:sp>
      <p:sp>
        <p:nvSpPr>
          <p:cNvPr id="8" name="Footer Placeholder 7">
            <a:extLst>
              <a:ext uri="{FF2B5EF4-FFF2-40B4-BE49-F238E27FC236}">
                <a16:creationId xmlns:a16="http://schemas.microsoft.com/office/drawing/2014/main" id="{CFA02EDD-AB3D-4046-B415-8DB8F4C3701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A1DC3F4-A8F3-38ED-83C9-E34A9AC47B7B}"/>
              </a:ext>
            </a:extLst>
          </p:cNvPr>
          <p:cNvSpPr>
            <a:spLocks noGrp="1"/>
          </p:cNvSpPr>
          <p:nvPr>
            <p:ph type="sldNum" sz="quarter" idx="12"/>
          </p:nvPr>
        </p:nvSpPr>
        <p:spPr/>
        <p:txBody>
          <a:bodyPr/>
          <a:lstStyle/>
          <a:p>
            <a:fld id="{1772498A-7EBE-416D-A2EA-275C9F586CC0}" type="slidenum">
              <a:rPr lang="en-IN" smtClean="0"/>
              <a:t>‹#›</a:t>
            </a:fld>
            <a:endParaRPr lang="en-IN"/>
          </a:p>
        </p:txBody>
      </p:sp>
    </p:spTree>
    <p:extLst>
      <p:ext uri="{BB962C8B-B14F-4D97-AF65-F5344CB8AC3E}">
        <p14:creationId xmlns:p14="http://schemas.microsoft.com/office/powerpoint/2010/main" val="1178461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4B976-373F-B0A4-8CCC-88262650D63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2DE8A91-84DE-AA43-4A81-C1336A9F68B5}"/>
              </a:ext>
            </a:extLst>
          </p:cNvPr>
          <p:cNvSpPr>
            <a:spLocks noGrp="1"/>
          </p:cNvSpPr>
          <p:nvPr>
            <p:ph type="dt" sz="half" idx="10"/>
          </p:nvPr>
        </p:nvSpPr>
        <p:spPr/>
        <p:txBody>
          <a:bodyPr/>
          <a:lstStyle/>
          <a:p>
            <a:fld id="{319563B4-C46D-4060-AD49-B4C7297BFD6B}" type="datetimeFigureOut">
              <a:rPr lang="en-IN" smtClean="0"/>
              <a:t>14-08-2025</a:t>
            </a:fld>
            <a:endParaRPr lang="en-IN"/>
          </a:p>
        </p:txBody>
      </p:sp>
      <p:sp>
        <p:nvSpPr>
          <p:cNvPr id="4" name="Footer Placeholder 3">
            <a:extLst>
              <a:ext uri="{FF2B5EF4-FFF2-40B4-BE49-F238E27FC236}">
                <a16:creationId xmlns:a16="http://schemas.microsoft.com/office/drawing/2014/main" id="{356510D3-38DC-AB02-2A6A-15C94984037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44F0663-13A2-951B-2017-68BDBBBD013A}"/>
              </a:ext>
            </a:extLst>
          </p:cNvPr>
          <p:cNvSpPr>
            <a:spLocks noGrp="1"/>
          </p:cNvSpPr>
          <p:nvPr>
            <p:ph type="sldNum" sz="quarter" idx="12"/>
          </p:nvPr>
        </p:nvSpPr>
        <p:spPr/>
        <p:txBody>
          <a:bodyPr/>
          <a:lstStyle/>
          <a:p>
            <a:fld id="{1772498A-7EBE-416D-A2EA-275C9F586CC0}" type="slidenum">
              <a:rPr lang="en-IN" smtClean="0"/>
              <a:t>‹#›</a:t>
            </a:fld>
            <a:endParaRPr lang="en-IN"/>
          </a:p>
        </p:txBody>
      </p:sp>
    </p:spTree>
    <p:extLst>
      <p:ext uri="{BB962C8B-B14F-4D97-AF65-F5344CB8AC3E}">
        <p14:creationId xmlns:p14="http://schemas.microsoft.com/office/powerpoint/2010/main" val="2782019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C516C2-651C-060F-0F39-0FC77B66654A}"/>
              </a:ext>
            </a:extLst>
          </p:cNvPr>
          <p:cNvSpPr>
            <a:spLocks noGrp="1"/>
          </p:cNvSpPr>
          <p:nvPr>
            <p:ph type="dt" sz="half" idx="10"/>
          </p:nvPr>
        </p:nvSpPr>
        <p:spPr/>
        <p:txBody>
          <a:bodyPr/>
          <a:lstStyle/>
          <a:p>
            <a:fld id="{319563B4-C46D-4060-AD49-B4C7297BFD6B}" type="datetimeFigureOut">
              <a:rPr lang="en-IN" smtClean="0"/>
              <a:t>14-08-2025</a:t>
            </a:fld>
            <a:endParaRPr lang="en-IN"/>
          </a:p>
        </p:txBody>
      </p:sp>
      <p:sp>
        <p:nvSpPr>
          <p:cNvPr id="3" name="Footer Placeholder 2">
            <a:extLst>
              <a:ext uri="{FF2B5EF4-FFF2-40B4-BE49-F238E27FC236}">
                <a16:creationId xmlns:a16="http://schemas.microsoft.com/office/drawing/2014/main" id="{AC4C0342-E1F9-5BE5-6F39-A96B330D8B1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75075BA-B796-5C4F-8056-5554D4C77A63}"/>
              </a:ext>
            </a:extLst>
          </p:cNvPr>
          <p:cNvSpPr>
            <a:spLocks noGrp="1"/>
          </p:cNvSpPr>
          <p:nvPr>
            <p:ph type="sldNum" sz="quarter" idx="12"/>
          </p:nvPr>
        </p:nvSpPr>
        <p:spPr/>
        <p:txBody>
          <a:bodyPr/>
          <a:lstStyle/>
          <a:p>
            <a:fld id="{1772498A-7EBE-416D-A2EA-275C9F586CC0}" type="slidenum">
              <a:rPr lang="en-IN" smtClean="0"/>
              <a:t>‹#›</a:t>
            </a:fld>
            <a:endParaRPr lang="en-IN"/>
          </a:p>
        </p:txBody>
      </p:sp>
    </p:spTree>
    <p:extLst>
      <p:ext uri="{BB962C8B-B14F-4D97-AF65-F5344CB8AC3E}">
        <p14:creationId xmlns:p14="http://schemas.microsoft.com/office/powerpoint/2010/main" val="3728708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F78E4-BB47-4D7B-D069-DE01981315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1477F41-3517-1BE0-D054-BDE1E9319B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1822504-FBF8-71B8-E847-F55ED4D0CA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FE245D-0480-AF5F-3183-4BC1362EE1B9}"/>
              </a:ext>
            </a:extLst>
          </p:cNvPr>
          <p:cNvSpPr>
            <a:spLocks noGrp="1"/>
          </p:cNvSpPr>
          <p:nvPr>
            <p:ph type="dt" sz="half" idx="10"/>
          </p:nvPr>
        </p:nvSpPr>
        <p:spPr/>
        <p:txBody>
          <a:bodyPr/>
          <a:lstStyle/>
          <a:p>
            <a:fld id="{319563B4-C46D-4060-AD49-B4C7297BFD6B}" type="datetimeFigureOut">
              <a:rPr lang="en-IN" smtClean="0"/>
              <a:t>14-08-2025</a:t>
            </a:fld>
            <a:endParaRPr lang="en-IN"/>
          </a:p>
        </p:txBody>
      </p:sp>
      <p:sp>
        <p:nvSpPr>
          <p:cNvPr id="6" name="Footer Placeholder 5">
            <a:extLst>
              <a:ext uri="{FF2B5EF4-FFF2-40B4-BE49-F238E27FC236}">
                <a16:creationId xmlns:a16="http://schemas.microsoft.com/office/drawing/2014/main" id="{E83A8E20-E88B-88A5-EEE5-5B6C064766B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3B61894-82F1-D55F-3916-AA702691DD1E}"/>
              </a:ext>
            </a:extLst>
          </p:cNvPr>
          <p:cNvSpPr>
            <a:spLocks noGrp="1"/>
          </p:cNvSpPr>
          <p:nvPr>
            <p:ph type="sldNum" sz="quarter" idx="12"/>
          </p:nvPr>
        </p:nvSpPr>
        <p:spPr/>
        <p:txBody>
          <a:bodyPr/>
          <a:lstStyle/>
          <a:p>
            <a:fld id="{1772498A-7EBE-416D-A2EA-275C9F586CC0}" type="slidenum">
              <a:rPr lang="en-IN" smtClean="0"/>
              <a:t>‹#›</a:t>
            </a:fld>
            <a:endParaRPr lang="en-IN"/>
          </a:p>
        </p:txBody>
      </p:sp>
    </p:spTree>
    <p:extLst>
      <p:ext uri="{BB962C8B-B14F-4D97-AF65-F5344CB8AC3E}">
        <p14:creationId xmlns:p14="http://schemas.microsoft.com/office/powerpoint/2010/main" val="354970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AC44F-74A5-5BEB-3400-83BBFB270C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E385825-59EF-4671-1C20-B2205C631E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FEA6032-D0B8-5BF1-2554-195EADC67E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B137AB-A0AE-FAFF-5921-B4C6B462F5B5}"/>
              </a:ext>
            </a:extLst>
          </p:cNvPr>
          <p:cNvSpPr>
            <a:spLocks noGrp="1"/>
          </p:cNvSpPr>
          <p:nvPr>
            <p:ph type="dt" sz="half" idx="10"/>
          </p:nvPr>
        </p:nvSpPr>
        <p:spPr/>
        <p:txBody>
          <a:bodyPr/>
          <a:lstStyle/>
          <a:p>
            <a:fld id="{319563B4-C46D-4060-AD49-B4C7297BFD6B}" type="datetimeFigureOut">
              <a:rPr lang="en-IN" smtClean="0"/>
              <a:t>14-08-2025</a:t>
            </a:fld>
            <a:endParaRPr lang="en-IN"/>
          </a:p>
        </p:txBody>
      </p:sp>
      <p:sp>
        <p:nvSpPr>
          <p:cNvPr id="6" name="Footer Placeholder 5">
            <a:extLst>
              <a:ext uri="{FF2B5EF4-FFF2-40B4-BE49-F238E27FC236}">
                <a16:creationId xmlns:a16="http://schemas.microsoft.com/office/drawing/2014/main" id="{80674059-7738-6A7B-C41D-5ECADBC6E73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C0CD48F-E9C7-7FC1-C35D-2D5593FD31E0}"/>
              </a:ext>
            </a:extLst>
          </p:cNvPr>
          <p:cNvSpPr>
            <a:spLocks noGrp="1"/>
          </p:cNvSpPr>
          <p:nvPr>
            <p:ph type="sldNum" sz="quarter" idx="12"/>
          </p:nvPr>
        </p:nvSpPr>
        <p:spPr/>
        <p:txBody>
          <a:bodyPr/>
          <a:lstStyle/>
          <a:p>
            <a:fld id="{1772498A-7EBE-416D-A2EA-275C9F586CC0}" type="slidenum">
              <a:rPr lang="en-IN" smtClean="0"/>
              <a:t>‹#›</a:t>
            </a:fld>
            <a:endParaRPr lang="en-IN"/>
          </a:p>
        </p:txBody>
      </p:sp>
    </p:spTree>
    <p:extLst>
      <p:ext uri="{BB962C8B-B14F-4D97-AF65-F5344CB8AC3E}">
        <p14:creationId xmlns:p14="http://schemas.microsoft.com/office/powerpoint/2010/main" val="34253613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8B43791-F822-C472-59BB-EA3279868B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61E0C82-6AE9-C493-EAB8-20C82AC006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714139C-BE65-ABB5-70A3-E6F8EE4A98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9563B4-C46D-4060-AD49-B4C7297BFD6B}" type="datetimeFigureOut">
              <a:rPr lang="en-IN" smtClean="0"/>
              <a:t>14-08-2025</a:t>
            </a:fld>
            <a:endParaRPr lang="en-IN"/>
          </a:p>
        </p:txBody>
      </p:sp>
      <p:sp>
        <p:nvSpPr>
          <p:cNvPr id="5" name="Footer Placeholder 4">
            <a:extLst>
              <a:ext uri="{FF2B5EF4-FFF2-40B4-BE49-F238E27FC236}">
                <a16:creationId xmlns:a16="http://schemas.microsoft.com/office/drawing/2014/main" id="{F29125CF-243C-FFD5-FB10-2BC434F7823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FB1A093-98BE-2A06-A55A-D3DC252B26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72498A-7EBE-416D-A2EA-275C9F586CC0}" type="slidenum">
              <a:rPr lang="en-IN" smtClean="0"/>
              <a:t>‹#›</a:t>
            </a:fld>
            <a:endParaRPr lang="en-IN"/>
          </a:p>
        </p:txBody>
      </p:sp>
    </p:spTree>
    <p:extLst>
      <p:ext uri="{BB962C8B-B14F-4D97-AF65-F5344CB8AC3E}">
        <p14:creationId xmlns:p14="http://schemas.microsoft.com/office/powerpoint/2010/main" val="2828096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 Id="rId9" Type="http://schemas.openxmlformats.org/officeDocument/2006/relationships/image" Target="../media/image12.png"/></Relationships>
</file>

<file path=ppt/slides/_rels/slide17.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 Id="rId9" Type="http://schemas.openxmlformats.org/officeDocument/2006/relationships/image" Target="../media/image8.png"/></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49.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careerkarma.com/blog/python-modules/" TargetMode="Externa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566D65-E550-9546-DF9A-B3EECDDB878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A221D656-AE11-79B6-74DB-0DDEFFFC1758}"/>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AFAE4FD2-F780-673F-AF65-662A7105B442}"/>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45C26511-4F9C-1C33-3477-43E57AB7D9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FF97AE7-3AF1-E99A-C030-485736A193F7}"/>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 name="Group 2">
            <a:extLst>
              <a:ext uri="{FF2B5EF4-FFF2-40B4-BE49-F238E27FC236}">
                <a16:creationId xmlns:a16="http://schemas.microsoft.com/office/drawing/2014/main" id="{4C715FFB-4D09-0B4E-F9DE-E71AC5E9BC89}"/>
              </a:ext>
            </a:extLst>
          </p:cNvPr>
          <p:cNvGrpSpPr/>
          <p:nvPr/>
        </p:nvGrpSpPr>
        <p:grpSpPr>
          <a:xfrm>
            <a:off x="567177" y="5579935"/>
            <a:ext cx="2675648" cy="914400"/>
            <a:chOff x="584200" y="5363029"/>
            <a:chExt cx="2675648" cy="914400"/>
          </a:xfrm>
        </p:grpSpPr>
        <p:pic>
          <p:nvPicPr>
            <p:cNvPr id="8" name="Graphic 7" descr="Books with solid fill">
              <a:extLst>
                <a:ext uri="{FF2B5EF4-FFF2-40B4-BE49-F238E27FC236}">
                  <a16:creationId xmlns:a16="http://schemas.microsoft.com/office/drawing/2014/main" id="{966C2C11-3FAB-9D94-6B18-78F02366907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56510" y="5471482"/>
              <a:ext cx="728507" cy="728507"/>
            </a:xfrm>
            <a:prstGeom prst="rect">
              <a:avLst/>
            </a:prstGeom>
          </p:spPr>
        </p:pic>
        <p:pic>
          <p:nvPicPr>
            <p:cNvPr id="10" name="Graphic 9" descr="Lightbulb with solid fill">
              <a:extLst>
                <a:ext uri="{FF2B5EF4-FFF2-40B4-BE49-F238E27FC236}">
                  <a16:creationId xmlns:a16="http://schemas.microsoft.com/office/drawing/2014/main" id="{B86D1CEA-D7DF-D32B-C089-960499467C8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42927" y="5471482"/>
              <a:ext cx="716921" cy="716921"/>
            </a:xfrm>
            <a:prstGeom prst="rect">
              <a:avLst/>
            </a:prstGeom>
          </p:spPr>
        </p:pic>
        <p:pic>
          <p:nvPicPr>
            <p:cNvPr id="12" name="Graphic 11" descr="Graduation cap with solid fill">
              <a:extLst>
                <a:ext uri="{FF2B5EF4-FFF2-40B4-BE49-F238E27FC236}">
                  <a16:creationId xmlns:a16="http://schemas.microsoft.com/office/drawing/2014/main" id="{42E039A7-B156-B6BA-583D-6D45CCE4FB9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4200" y="5363029"/>
              <a:ext cx="914400" cy="914400"/>
            </a:xfrm>
            <a:prstGeom prst="rect">
              <a:avLst/>
            </a:prstGeom>
          </p:spPr>
        </p:pic>
      </p:grpSp>
      <p:sp>
        <p:nvSpPr>
          <p:cNvPr id="13" name="Rectangle 12">
            <a:extLst>
              <a:ext uri="{FF2B5EF4-FFF2-40B4-BE49-F238E27FC236}">
                <a16:creationId xmlns:a16="http://schemas.microsoft.com/office/drawing/2014/main" id="{B1A794C1-CD50-964F-FFD1-C9548078C6AD}"/>
              </a:ext>
            </a:extLst>
          </p:cNvPr>
          <p:cNvSpPr/>
          <p:nvPr/>
        </p:nvSpPr>
        <p:spPr>
          <a:xfrm>
            <a:off x="2159000" y="770683"/>
            <a:ext cx="8680450" cy="830997"/>
          </a:xfrm>
          <a:prstGeom prst="rect">
            <a:avLst/>
          </a:prstGeom>
          <a:noFill/>
        </p:spPr>
        <p:txBody>
          <a:bodyPr wrap="square" lIns="91440" tIns="45720" rIns="91440" bIns="45720">
            <a:spAutoFit/>
          </a:bodyPr>
          <a:lstStyle/>
          <a:p>
            <a:pPr algn="ctr"/>
            <a:r>
              <a:rPr lang="en-IN" sz="4800" b="0" cap="none" spc="0" dirty="0">
                <a:ln w="0"/>
                <a:solidFill>
                  <a:schemeClr val="tx1"/>
                </a:solidFill>
                <a:effectLst>
                  <a:outerShdw blurRad="38100" dist="19050" dir="2700000" algn="tl" rotWithShape="0">
                    <a:schemeClr val="dk1">
                      <a:alpha val="40000"/>
                    </a:schemeClr>
                  </a:outerShdw>
                </a:effectLst>
              </a:rPr>
              <a:t>Top Interview Questions</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D989C832-62DD-6CB8-A289-19212071BE77}"/>
              </a:ext>
            </a:extLst>
          </p:cNvPr>
          <p:cNvSpPr txBox="1"/>
          <p:nvPr/>
        </p:nvSpPr>
        <p:spPr>
          <a:xfrm>
            <a:off x="584200" y="2359809"/>
            <a:ext cx="11023600" cy="3077735"/>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a:endParaRPr lang="en-US" sz="3200" dirty="0">
              <a:highlight>
                <a:schemeClr val="lt1"/>
              </a:highlight>
              <a:latin typeface="Spectral"/>
            </a:endParaRPr>
          </a:p>
          <a:p>
            <a:pPr lvl="0" algn="ctr"/>
            <a:r>
              <a:rPr lang="en-US" sz="3200" dirty="0">
                <a:highlight>
                  <a:schemeClr val="lt1"/>
                </a:highlight>
                <a:latin typeface="Spectral"/>
              </a:rPr>
              <a:t>Over the past few months, I have attended more than 50+ interviews across various companies. Based on this experience, I have curated a list of the most frequently asked Python questions, which I will be covering in this course.</a:t>
            </a:r>
          </a:p>
          <a:p>
            <a:pPr lvl="0"/>
            <a:endParaRPr lang="en-US" sz="2800" dirty="0">
              <a:highlight>
                <a:schemeClr val="lt1"/>
              </a:highlight>
              <a:latin typeface="Spectral"/>
              <a:ea typeface="Merriweather"/>
              <a:cs typeface="Merriweather"/>
              <a:sym typeface="Merriweather"/>
            </a:endParaRPr>
          </a:p>
        </p:txBody>
      </p:sp>
    </p:spTree>
    <p:extLst>
      <p:ext uri="{BB962C8B-B14F-4D97-AF65-F5344CB8AC3E}">
        <p14:creationId xmlns:p14="http://schemas.microsoft.com/office/powerpoint/2010/main" val="1285340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E6FF35-06A2-9452-14DB-A12742698EB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AFEFC1D-B0AD-F329-E164-11D8F27DD9A5}"/>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F5874F3B-F3BD-45BC-72E5-D116A7F72A57}"/>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2371026F-6DFF-E062-FAB9-6CC8906F19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EE6CEE37-E71C-767C-7282-F4155CB2F1A4}"/>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35EDC337-76F9-3CEA-26FA-DE34FE7734D6}"/>
              </a:ext>
            </a:extLst>
          </p:cNvPr>
          <p:cNvSpPr/>
          <p:nvPr/>
        </p:nvSpPr>
        <p:spPr>
          <a:xfrm>
            <a:off x="2159000" y="770683"/>
            <a:ext cx="9448800" cy="830997"/>
          </a:xfrm>
          <a:prstGeom prst="rect">
            <a:avLst/>
          </a:prstGeom>
          <a:noFill/>
        </p:spPr>
        <p:txBody>
          <a:bodyPr wrap="square" lIns="91440" tIns="45720" rIns="91440" bIns="45720">
            <a:spAutoFit/>
          </a:bodyPr>
          <a:lstStyle/>
          <a:p>
            <a:r>
              <a:rPr lang="en-US" sz="4800" b="0" cap="none" spc="0" dirty="0">
                <a:ln w="0"/>
                <a:solidFill>
                  <a:schemeClr val="tx1"/>
                </a:solidFill>
                <a:effectLst>
                  <a:outerShdw blurRad="38100" dist="19050" dir="2700000" algn="tl" rotWithShape="0">
                    <a:schemeClr val="dk1">
                      <a:alpha val="40000"/>
                    </a:schemeClr>
                  </a:outerShdw>
                </a:effectLst>
              </a:rPr>
              <a:t>9. </a:t>
            </a:r>
            <a:r>
              <a:rPr lang="en" sz="4800" dirty="0">
                <a:ln w="0"/>
                <a:effectLst>
                  <a:outerShdw blurRad="38100" dist="19050" dir="2700000" algn="tl" rotWithShape="0">
                    <a:schemeClr val="dk1">
                      <a:alpha val="40000"/>
                    </a:schemeClr>
                  </a:outerShdw>
                </a:effectLst>
              </a:rPr>
              <a:t>What are Generators ?</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3" name="Google Shape;248;p46">
            <a:extLst>
              <a:ext uri="{FF2B5EF4-FFF2-40B4-BE49-F238E27FC236}">
                <a16:creationId xmlns:a16="http://schemas.microsoft.com/office/drawing/2014/main" id="{C86CB3C9-3AAB-6A03-855E-0B49AC6BE488}"/>
              </a:ext>
            </a:extLst>
          </p:cNvPr>
          <p:cNvSpPr txBox="1"/>
          <p:nvPr/>
        </p:nvSpPr>
        <p:spPr>
          <a:xfrm>
            <a:off x="5553076" y="2755749"/>
            <a:ext cx="6054724" cy="3262401"/>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Font typeface="Merriweather"/>
              <a:buChar char="●"/>
            </a:pPr>
            <a:r>
              <a:rPr lang="en" sz="2000" dirty="0">
                <a:latin typeface="Spectral"/>
                <a:ea typeface="Merriweather"/>
                <a:cs typeface="Merriweather"/>
                <a:sym typeface="Merriweather"/>
              </a:rPr>
              <a:t>Generators are iterators which can execute only once. </a:t>
            </a:r>
            <a:endParaRPr sz="2000" dirty="0">
              <a:latin typeface="Spectral"/>
              <a:ea typeface="Merriweather"/>
              <a:cs typeface="Merriweather"/>
              <a:sym typeface="Merriweather"/>
            </a:endParaRPr>
          </a:p>
          <a:p>
            <a:pPr marL="457200" lvl="0" indent="0" algn="l" rtl="0">
              <a:spcBef>
                <a:spcPts val="0"/>
              </a:spcBef>
              <a:spcAft>
                <a:spcPts val="0"/>
              </a:spcAft>
              <a:buNone/>
            </a:pPr>
            <a:endParaRPr sz="2000" dirty="0">
              <a:latin typeface="Spectral"/>
              <a:ea typeface="Merriweather"/>
              <a:cs typeface="Merriweather"/>
              <a:sym typeface="Merriweather"/>
            </a:endParaRPr>
          </a:p>
          <a:p>
            <a:pPr marL="457200" lvl="0" indent="-298450" algn="l" rtl="0">
              <a:spcBef>
                <a:spcPts val="0"/>
              </a:spcBef>
              <a:spcAft>
                <a:spcPts val="0"/>
              </a:spcAft>
              <a:buSzPts val="1100"/>
              <a:buFont typeface="Merriweather"/>
              <a:buChar char="●"/>
            </a:pPr>
            <a:r>
              <a:rPr lang="en" sz="2000" dirty="0">
                <a:latin typeface="Spectral"/>
                <a:ea typeface="Merriweather"/>
                <a:cs typeface="Merriweather"/>
                <a:sym typeface="Merriweather"/>
              </a:rPr>
              <a:t>Every generator is an iterator.</a:t>
            </a:r>
            <a:endParaRPr sz="2000" dirty="0">
              <a:latin typeface="Spectral"/>
              <a:ea typeface="Merriweather"/>
              <a:cs typeface="Merriweather"/>
              <a:sym typeface="Merriweather"/>
            </a:endParaRPr>
          </a:p>
          <a:p>
            <a:pPr marL="457200" lvl="0" indent="0" algn="l" rtl="0">
              <a:spcBef>
                <a:spcPts val="0"/>
              </a:spcBef>
              <a:spcAft>
                <a:spcPts val="0"/>
              </a:spcAft>
              <a:buNone/>
            </a:pPr>
            <a:endParaRPr sz="2000" dirty="0">
              <a:latin typeface="Spectral"/>
              <a:ea typeface="Merriweather"/>
              <a:cs typeface="Merriweather"/>
              <a:sym typeface="Merriweather"/>
            </a:endParaRPr>
          </a:p>
          <a:p>
            <a:pPr marL="457200" lvl="0" indent="-298450" algn="l" rtl="0">
              <a:spcBef>
                <a:spcPts val="0"/>
              </a:spcBef>
              <a:spcAft>
                <a:spcPts val="0"/>
              </a:spcAft>
              <a:buSzPts val="1100"/>
              <a:buFont typeface="Merriweather"/>
              <a:buChar char="●"/>
            </a:pPr>
            <a:r>
              <a:rPr lang="en" sz="2000" dirty="0">
                <a:latin typeface="Spectral"/>
                <a:ea typeface="Merriweather"/>
                <a:cs typeface="Merriweather"/>
                <a:sym typeface="Merriweather"/>
              </a:rPr>
              <a:t>Generator uses “yield” keyword.</a:t>
            </a:r>
            <a:endParaRPr sz="2000" dirty="0">
              <a:latin typeface="Spectral"/>
              <a:ea typeface="Merriweather"/>
              <a:cs typeface="Merriweather"/>
              <a:sym typeface="Merriweather"/>
            </a:endParaRPr>
          </a:p>
          <a:p>
            <a:pPr marL="457200" lvl="0" indent="0" algn="l" rtl="0">
              <a:spcBef>
                <a:spcPts val="0"/>
              </a:spcBef>
              <a:spcAft>
                <a:spcPts val="0"/>
              </a:spcAft>
              <a:buNone/>
            </a:pPr>
            <a:endParaRPr sz="2000" dirty="0">
              <a:latin typeface="Spectral"/>
              <a:ea typeface="Merriweather"/>
              <a:cs typeface="Merriweather"/>
              <a:sym typeface="Merriweather"/>
            </a:endParaRPr>
          </a:p>
          <a:p>
            <a:pPr marL="457200" lvl="0" indent="-298450" algn="l" rtl="0">
              <a:spcBef>
                <a:spcPts val="0"/>
              </a:spcBef>
              <a:spcAft>
                <a:spcPts val="0"/>
              </a:spcAft>
              <a:buSzPts val="1100"/>
              <a:buFont typeface="Merriweather"/>
              <a:buChar char="●"/>
            </a:pPr>
            <a:r>
              <a:rPr lang="en" sz="2000" dirty="0">
                <a:latin typeface="Spectral"/>
                <a:ea typeface="Merriweather"/>
                <a:cs typeface="Merriweather"/>
                <a:sym typeface="Merriweather"/>
              </a:rPr>
              <a:t>Generators are mostly used in loops to generate an iterator by returning all the values in the loop without affecting the iteration of the loop</a:t>
            </a:r>
            <a:endParaRPr sz="2000" dirty="0">
              <a:latin typeface="Spectral"/>
              <a:ea typeface="Merriweather"/>
              <a:cs typeface="Merriweather"/>
              <a:sym typeface="Merriweather"/>
            </a:endParaRPr>
          </a:p>
        </p:txBody>
      </p:sp>
      <p:pic>
        <p:nvPicPr>
          <p:cNvPr id="8" name="Picture 7">
            <a:extLst>
              <a:ext uri="{FF2B5EF4-FFF2-40B4-BE49-F238E27FC236}">
                <a16:creationId xmlns:a16="http://schemas.microsoft.com/office/drawing/2014/main" id="{1EA6E7E6-8274-980D-6A14-6A97015CCA00}"/>
              </a:ext>
            </a:extLst>
          </p:cNvPr>
          <p:cNvPicPr>
            <a:picLocks noChangeAspect="1"/>
          </p:cNvPicPr>
          <p:nvPr/>
        </p:nvPicPr>
        <p:blipFill>
          <a:blip r:embed="rId3">
            <a:extLst>
              <a:ext uri="{28A0092B-C50C-407E-A947-70E740481C1C}">
                <a14:useLocalDpi xmlns:a14="http://schemas.microsoft.com/office/drawing/2010/main" val="0"/>
              </a:ext>
            </a:extLst>
          </a:blip>
          <a:srcRect l="1681" t="3598" r="1985" b="2125"/>
          <a:stretch>
            <a:fillRect/>
          </a:stretch>
        </p:blipFill>
        <p:spPr>
          <a:xfrm>
            <a:off x="390525" y="2241733"/>
            <a:ext cx="5334000" cy="4190481"/>
          </a:xfrm>
          <a:prstGeom prst="rect">
            <a:avLst/>
          </a:prstGeom>
          <a:ln>
            <a:noFill/>
          </a:ln>
          <a:effectLst>
            <a:softEdge rad="112500"/>
          </a:effectLst>
        </p:spPr>
      </p:pic>
    </p:spTree>
    <p:extLst>
      <p:ext uri="{BB962C8B-B14F-4D97-AF65-F5344CB8AC3E}">
        <p14:creationId xmlns:p14="http://schemas.microsoft.com/office/powerpoint/2010/main" val="217158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8665D6-B08A-BAA9-7545-2AA120E63D84}"/>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2735BB6B-96E4-4AF0-B292-C0AF7D982CAC}"/>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1CE19D40-267E-06D0-9F62-3D730134158C}"/>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73D25EC1-5380-7A6B-E34F-61B9CE78E8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F67C32FA-2E0E-6C9E-3DC5-C5BBD40BD469}"/>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E248B61D-9E77-75C7-A297-46FFAFE901B8}"/>
              </a:ext>
            </a:extLst>
          </p:cNvPr>
          <p:cNvSpPr/>
          <p:nvPr/>
        </p:nvSpPr>
        <p:spPr>
          <a:xfrm>
            <a:off x="2273300" y="887028"/>
            <a:ext cx="9448800" cy="707886"/>
          </a:xfrm>
          <a:prstGeom prst="rect">
            <a:avLst/>
          </a:prstGeom>
          <a:noFill/>
        </p:spPr>
        <p:txBody>
          <a:bodyPr wrap="square" lIns="91440" tIns="45720" rIns="91440" bIns="45720">
            <a:spAutoFit/>
          </a:bodyPr>
          <a:lstStyle/>
          <a:p>
            <a:r>
              <a:rPr lang="en-US" sz="4000" b="0" cap="none" spc="0" dirty="0">
                <a:ln w="0"/>
                <a:solidFill>
                  <a:schemeClr val="tx1"/>
                </a:solidFill>
                <a:effectLst>
                  <a:outerShdw blurRad="38100" dist="19050" dir="2700000" algn="tl" rotWithShape="0">
                    <a:schemeClr val="dk1">
                      <a:alpha val="40000"/>
                    </a:schemeClr>
                  </a:outerShdw>
                </a:effectLst>
              </a:rPr>
              <a:t>10. </a:t>
            </a:r>
            <a:r>
              <a:rPr lang="en" sz="4000" dirty="0">
                <a:ln w="0"/>
                <a:effectLst>
                  <a:outerShdw blurRad="38100" dist="19050" dir="2700000" algn="tl" rotWithShape="0">
                    <a:schemeClr val="dk1">
                      <a:alpha val="40000"/>
                    </a:schemeClr>
                  </a:outerShdw>
                </a:effectLst>
              </a:rPr>
              <a:t>What are in-built Data Types in Python?</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3" name="Google Shape;248;p46">
            <a:extLst>
              <a:ext uri="{FF2B5EF4-FFF2-40B4-BE49-F238E27FC236}">
                <a16:creationId xmlns:a16="http://schemas.microsoft.com/office/drawing/2014/main" id="{F35A3150-05ED-937D-ED5E-31F1A8983135}"/>
              </a:ext>
            </a:extLst>
          </p:cNvPr>
          <p:cNvSpPr txBox="1"/>
          <p:nvPr/>
        </p:nvSpPr>
        <p:spPr>
          <a:xfrm>
            <a:off x="584200" y="2296148"/>
            <a:ext cx="11023600" cy="723245"/>
          </a:xfrm>
          <a:prstGeom prst="rect">
            <a:avLst/>
          </a:prstGeom>
          <a:noFill/>
          <a:ln>
            <a:noFill/>
          </a:ln>
        </p:spPr>
        <p:txBody>
          <a:bodyPr spcFirstLastPara="1" wrap="square" lIns="91425" tIns="91425" rIns="91425" bIns="91425" anchor="t" anchorCtr="0">
            <a:spAutoFit/>
          </a:bodyPr>
          <a:lstStyle/>
          <a:p>
            <a:pPr lvl="0"/>
            <a:r>
              <a:rPr lang="en-US" sz="1600" dirty="0">
                <a:solidFill>
                  <a:srgbClr val="292929"/>
                </a:solidFill>
                <a:highlight>
                  <a:srgbClr val="FFFFFF"/>
                </a:highlight>
                <a:latin typeface="Spectral"/>
                <a:ea typeface="Merriweather"/>
                <a:cs typeface="Merriweather"/>
                <a:sym typeface="Merriweather"/>
              </a:rPr>
              <a:t>A first fundamental distinction that Python makes on data is about whether or not the value of an object changes. </a:t>
            </a:r>
          </a:p>
          <a:p>
            <a:pPr lvl="0"/>
            <a:endParaRPr lang="en-US" sz="300" dirty="0">
              <a:solidFill>
                <a:srgbClr val="292929"/>
              </a:solidFill>
              <a:highlight>
                <a:srgbClr val="FFFFFF"/>
              </a:highlight>
              <a:latin typeface="Spectral"/>
              <a:ea typeface="Merriweather"/>
              <a:cs typeface="Merriweather"/>
              <a:sym typeface="Merriweather"/>
            </a:endParaRPr>
          </a:p>
          <a:p>
            <a:pPr lvl="0"/>
            <a:r>
              <a:rPr lang="en-US" sz="1600" dirty="0">
                <a:solidFill>
                  <a:srgbClr val="292929"/>
                </a:solidFill>
                <a:highlight>
                  <a:srgbClr val="FFFFFF"/>
                </a:highlight>
                <a:latin typeface="Spectral"/>
                <a:ea typeface="Merriweather"/>
                <a:cs typeface="Merriweather"/>
                <a:sym typeface="Merriweather"/>
              </a:rPr>
              <a:t>If the value can change, the object is called </a:t>
            </a:r>
            <a:r>
              <a:rPr lang="en-US" sz="1600" b="1" dirty="0">
                <a:solidFill>
                  <a:srgbClr val="292929"/>
                </a:solidFill>
                <a:highlight>
                  <a:srgbClr val="FFFFFF"/>
                </a:highlight>
                <a:latin typeface="Spectral"/>
                <a:ea typeface="Merriweather"/>
                <a:cs typeface="Merriweather"/>
                <a:sym typeface="Merriweather"/>
              </a:rPr>
              <a:t>mutable</a:t>
            </a:r>
            <a:r>
              <a:rPr lang="en-US" sz="1600" dirty="0">
                <a:solidFill>
                  <a:srgbClr val="292929"/>
                </a:solidFill>
                <a:highlight>
                  <a:srgbClr val="FFFFFF"/>
                </a:highlight>
                <a:latin typeface="Spectral"/>
                <a:ea typeface="Merriweather"/>
                <a:cs typeface="Merriweather"/>
                <a:sym typeface="Merriweather"/>
              </a:rPr>
              <a:t>, while if the value cannot change, the object is called </a:t>
            </a:r>
            <a:r>
              <a:rPr lang="en-US" sz="1600" b="1" dirty="0">
                <a:solidFill>
                  <a:srgbClr val="292929"/>
                </a:solidFill>
                <a:highlight>
                  <a:srgbClr val="FFFFFF"/>
                </a:highlight>
                <a:latin typeface="Spectral"/>
                <a:ea typeface="Merriweather"/>
                <a:cs typeface="Merriweather"/>
                <a:sym typeface="Merriweather"/>
              </a:rPr>
              <a:t>immutable</a:t>
            </a:r>
            <a:r>
              <a:rPr lang="en-US" sz="1600" dirty="0">
                <a:solidFill>
                  <a:srgbClr val="292929"/>
                </a:solidFill>
                <a:highlight>
                  <a:srgbClr val="FFFFFF"/>
                </a:highlight>
                <a:latin typeface="Spectral"/>
                <a:ea typeface="Merriweather"/>
                <a:cs typeface="Merriweather"/>
                <a:sym typeface="Merriweather"/>
              </a:rPr>
              <a:t>.</a:t>
            </a:r>
            <a:endParaRPr lang="en-US" sz="1600" dirty="0">
              <a:latin typeface="Spectral"/>
              <a:ea typeface="Merriweather"/>
              <a:cs typeface="Merriweather"/>
              <a:sym typeface="Merriweather"/>
            </a:endParaRPr>
          </a:p>
        </p:txBody>
      </p:sp>
      <p:graphicFrame>
        <p:nvGraphicFramePr>
          <p:cNvPr id="2" name="Google Shape;257;p47">
            <a:extLst>
              <a:ext uri="{FF2B5EF4-FFF2-40B4-BE49-F238E27FC236}">
                <a16:creationId xmlns:a16="http://schemas.microsoft.com/office/drawing/2014/main" id="{010EE342-9199-B18D-4D0C-287A44BAB82E}"/>
              </a:ext>
            </a:extLst>
          </p:cNvPr>
          <p:cNvGraphicFramePr/>
          <p:nvPr>
            <p:extLst>
              <p:ext uri="{D42A27DB-BD31-4B8C-83A1-F6EECF244321}">
                <p14:modId xmlns:p14="http://schemas.microsoft.com/office/powerpoint/2010/main" val="3176428841"/>
              </p:ext>
            </p:extLst>
          </p:nvPr>
        </p:nvGraphicFramePr>
        <p:xfrm>
          <a:off x="2866931" y="3019393"/>
          <a:ext cx="6458137" cy="3436950"/>
        </p:xfrm>
        <a:graphic>
          <a:graphicData uri="http://schemas.openxmlformats.org/drawingml/2006/table">
            <a:tbl>
              <a:tblPr>
                <a:noFill/>
              </a:tblPr>
              <a:tblGrid>
                <a:gridCol w="2048599">
                  <a:extLst>
                    <a:ext uri="{9D8B030D-6E8A-4147-A177-3AD203B41FA5}">
                      <a16:colId xmlns:a16="http://schemas.microsoft.com/office/drawing/2014/main" val="20000"/>
                    </a:ext>
                  </a:extLst>
                </a:gridCol>
                <a:gridCol w="4409538">
                  <a:extLst>
                    <a:ext uri="{9D8B030D-6E8A-4147-A177-3AD203B41FA5}">
                      <a16:colId xmlns:a16="http://schemas.microsoft.com/office/drawing/2014/main" val="20001"/>
                    </a:ext>
                  </a:extLst>
                </a:gridCol>
              </a:tblGrid>
              <a:tr h="373710">
                <a:tc>
                  <a:txBody>
                    <a:bodyPr/>
                    <a:lstStyle/>
                    <a:p>
                      <a:pPr marL="0" lvl="0" indent="0" algn="l" rtl="0">
                        <a:spcBef>
                          <a:spcPts val="0"/>
                        </a:spcBef>
                        <a:spcAft>
                          <a:spcPts val="0"/>
                        </a:spcAft>
                        <a:buNone/>
                      </a:pPr>
                      <a:r>
                        <a:rPr lang="en" sz="1400" b="1" dirty="0">
                          <a:solidFill>
                            <a:srgbClr val="080808"/>
                          </a:solidFill>
                          <a:latin typeface="Spectral"/>
                          <a:ea typeface="Merriweather"/>
                          <a:cs typeface="Merriweather"/>
                          <a:sym typeface="Merriweather"/>
                        </a:rPr>
                        <a:t>DataType</a:t>
                      </a:r>
                      <a:endParaRPr sz="1400" b="1" dirty="0">
                        <a:solidFill>
                          <a:srgbClr val="080808"/>
                        </a:solidFill>
                        <a:latin typeface="Spectral"/>
                        <a:ea typeface="Merriweather"/>
                        <a:cs typeface="Merriweather"/>
                        <a:sym typeface="Merriweather"/>
                      </a:endParaRPr>
                    </a:p>
                  </a:txBody>
                  <a:tcPr marL="63500" marR="63500" marT="63500" marB="63500"/>
                </a:tc>
                <a:tc>
                  <a:txBody>
                    <a:bodyPr/>
                    <a:lstStyle/>
                    <a:p>
                      <a:pPr marL="0" lvl="0" indent="0" algn="l" rtl="0">
                        <a:spcBef>
                          <a:spcPts val="0"/>
                        </a:spcBef>
                        <a:spcAft>
                          <a:spcPts val="0"/>
                        </a:spcAft>
                        <a:buNone/>
                      </a:pPr>
                      <a:r>
                        <a:rPr lang="en" sz="1400" b="1">
                          <a:solidFill>
                            <a:srgbClr val="080808"/>
                          </a:solidFill>
                          <a:latin typeface="Spectral"/>
                          <a:ea typeface="Merriweather"/>
                          <a:cs typeface="Merriweather"/>
                          <a:sym typeface="Merriweather"/>
                        </a:rPr>
                        <a:t>Mutable Or Immutable?</a:t>
                      </a:r>
                      <a:endParaRPr sz="1400" b="1">
                        <a:solidFill>
                          <a:srgbClr val="080808"/>
                        </a:solidFill>
                        <a:latin typeface="Spectral"/>
                        <a:ea typeface="Merriweather"/>
                        <a:cs typeface="Merriweather"/>
                        <a:sym typeface="Merriweather"/>
                      </a:endParaRPr>
                    </a:p>
                  </a:txBody>
                  <a:tcPr marL="63500" marR="63500" marT="63500" marB="63500"/>
                </a:tc>
                <a:extLst>
                  <a:ext uri="{0D108BD9-81ED-4DB2-BD59-A6C34878D82A}">
                    <a16:rowId xmlns:a16="http://schemas.microsoft.com/office/drawing/2014/main" val="10000"/>
                  </a:ext>
                </a:extLst>
              </a:tr>
              <a:tr h="318573">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Boolean (bool)</a:t>
                      </a:r>
                      <a:endParaRPr sz="1400">
                        <a:solidFill>
                          <a:srgbClr val="080808"/>
                        </a:solidFill>
                        <a:latin typeface="Spectral"/>
                        <a:ea typeface="Merriweather"/>
                        <a:cs typeface="Merriweather"/>
                        <a:sym typeface="Merriweather"/>
                      </a:endParaRPr>
                    </a:p>
                  </a:txBody>
                  <a:tcPr marL="63500" marR="63500" marT="63500" marB="63500"/>
                </a:tc>
                <a:tc>
                  <a:txBody>
                    <a:bodyPr/>
                    <a:lstStyle/>
                    <a:p>
                      <a:pPr marL="0" lvl="0" indent="0" algn="l" rtl="0">
                        <a:spcBef>
                          <a:spcPts val="0"/>
                        </a:spcBef>
                        <a:spcAft>
                          <a:spcPts val="0"/>
                        </a:spcAft>
                        <a:buNone/>
                      </a:pPr>
                      <a:r>
                        <a:rPr lang="en" sz="1400" dirty="0">
                          <a:solidFill>
                            <a:srgbClr val="080808"/>
                          </a:solidFill>
                          <a:latin typeface="Spectral"/>
                          <a:ea typeface="Merriweather"/>
                          <a:cs typeface="Merriweather"/>
                          <a:sym typeface="Merriweather"/>
                        </a:rPr>
                        <a:t>Immutable</a:t>
                      </a:r>
                      <a:endParaRPr sz="1400" dirty="0">
                        <a:solidFill>
                          <a:srgbClr val="080808"/>
                        </a:solidFill>
                        <a:latin typeface="Spectral"/>
                        <a:ea typeface="Merriweather"/>
                        <a:cs typeface="Merriweather"/>
                        <a:sym typeface="Merriweather"/>
                      </a:endParaRPr>
                    </a:p>
                  </a:txBody>
                  <a:tcPr marL="63500" marR="63500" marT="63500" marB="63500"/>
                </a:tc>
                <a:extLst>
                  <a:ext uri="{0D108BD9-81ED-4DB2-BD59-A6C34878D82A}">
                    <a16:rowId xmlns:a16="http://schemas.microsoft.com/office/drawing/2014/main" val="10001"/>
                  </a:ext>
                </a:extLst>
              </a:tr>
              <a:tr h="318573">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Integer (int)</a:t>
                      </a:r>
                      <a:endParaRPr sz="1400">
                        <a:solidFill>
                          <a:srgbClr val="080808"/>
                        </a:solidFill>
                        <a:latin typeface="Spectral"/>
                        <a:ea typeface="Merriweather"/>
                        <a:cs typeface="Merriweather"/>
                        <a:sym typeface="Merriweather"/>
                      </a:endParaRPr>
                    </a:p>
                  </a:txBody>
                  <a:tcPr marL="63500" marR="63500" marT="63500" marB="63500"/>
                </a:tc>
                <a:tc>
                  <a:txBody>
                    <a:bodyPr/>
                    <a:lstStyle/>
                    <a:p>
                      <a:pPr marL="0" lvl="0" indent="0" algn="l" rtl="0">
                        <a:spcBef>
                          <a:spcPts val="0"/>
                        </a:spcBef>
                        <a:spcAft>
                          <a:spcPts val="0"/>
                        </a:spcAft>
                        <a:buNone/>
                      </a:pPr>
                      <a:r>
                        <a:rPr lang="en" sz="1400" dirty="0">
                          <a:solidFill>
                            <a:srgbClr val="080808"/>
                          </a:solidFill>
                          <a:latin typeface="Spectral"/>
                          <a:ea typeface="Merriweather"/>
                          <a:cs typeface="Merriweather"/>
                          <a:sym typeface="Merriweather"/>
                        </a:rPr>
                        <a:t>Immutable</a:t>
                      </a:r>
                      <a:endParaRPr sz="1400" dirty="0">
                        <a:solidFill>
                          <a:srgbClr val="080808"/>
                        </a:solidFill>
                        <a:latin typeface="Spectral"/>
                        <a:ea typeface="Merriweather"/>
                        <a:cs typeface="Merriweather"/>
                        <a:sym typeface="Merriweather"/>
                      </a:endParaRPr>
                    </a:p>
                  </a:txBody>
                  <a:tcPr marL="63500" marR="63500" marT="63500" marB="63500"/>
                </a:tc>
                <a:extLst>
                  <a:ext uri="{0D108BD9-81ED-4DB2-BD59-A6C34878D82A}">
                    <a16:rowId xmlns:a16="http://schemas.microsoft.com/office/drawing/2014/main" val="10002"/>
                  </a:ext>
                </a:extLst>
              </a:tr>
              <a:tr h="318573">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Float</a:t>
                      </a:r>
                      <a:endParaRPr sz="1400">
                        <a:solidFill>
                          <a:srgbClr val="080808"/>
                        </a:solidFill>
                        <a:latin typeface="Spectral"/>
                        <a:ea typeface="Merriweather"/>
                        <a:cs typeface="Merriweather"/>
                        <a:sym typeface="Merriweather"/>
                      </a:endParaRPr>
                    </a:p>
                  </a:txBody>
                  <a:tcPr marL="63500" marR="63500" marT="63500" marB="63500"/>
                </a:tc>
                <a:tc>
                  <a:txBody>
                    <a:bodyPr/>
                    <a:lstStyle/>
                    <a:p>
                      <a:pPr marL="0" lvl="0" indent="0" algn="l" rtl="0">
                        <a:spcBef>
                          <a:spcPts val="0"/>
                        </a:spcBef>
                        <a:spcAft>
                          <a:spcPts val="0"/>
                        </a:spcAft>
                        <a:buNone/>
                      </a:pPr>
                      <a:r>
                        <a:rPr lang="en" sz="1400" dirty="0">
                          <a:solidFill>
                            <a:srgbClr val="080808"/>
                          </a:solidFill>
                          <a:latin typeface="Spectral"/>
                          <a:ea typeface="Merriweather"/>
                          <a:cs typeface="Merriweather"/>
                          <a:sym typeface="Merriweather"/>
                        </a:rPr>
                        <a:t>Immutable</a:t>
                      </a:r>
                      <a:endParaRPr sz="1400" dirty="0">
                        <a:solidFill>
                          <a:srgbClr val="080808"/>
                        </a:solidFill>
                        <a:latin typeface="Spectral"/>
                        <a:ea typeface="Merriweather"/>
                        <a:cs typeface="Merriweather"/>
                        <a:sym typeface="Merriweather"/>
                      </a:endParaRPr>
                    </a:p>
                  </a:txBody>
                  <a:tcPr marL="63500" marR="63500" marT="63500" marB="63500"/>
                </a:tc>
                <a:extLst>
                  <a:ext uri="{0D108BD9-81ED-4DB2-BD59-A6C34878D82A}">
                    <a16:rowId xmlns:a16="http://schemas.microsoft.com/office/drawing/2014/main" val="10003"/>
                  </a:ext>
                </a:extLst>
              </a:tr>
              <a:tr h="318573">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String (str)</a:t>
                      </a:r>
                      <a:endParaRPr sz="1400">
                        <a:solidFill>
                          <a:srgbClr val="080808"/>
                        </a:solidFill>
                        <a:latin typeface="Spectral"/>
                        <a:ea typeface="Merriweather"/>
                        <a:cs typeface="Merriweather"/>
                        <a:sym typeface="Merriweather"/>
                      </a:endParaRPr>
                    </a:p>
                  </a:txBody>
                  <a:tcPr marL="63500" marR="63500" marT="63500" marB="63500"/>
                </a:tc>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Immutable</a:t>
                      </a:r>
                      <a:endParaRPr sz="1400">
                        <a:solidFill>
                          <a:srgbClr val="080808"/>
                        </a:solidFill>
                        <a:latin typeface="Spectral"/>
                        <a:ea typeface="Merriweather"/>
                        <a:cs typeface="Merriweather"/>
                        <a:sym typeface="Merriweather"/>
                      </a:endParaRPr>
                    </a:p>
                  </a:txBody>
                  <a:tcPr marL="63500" marR="63500" marT="63500" marB="63500"/>
                </a:tc>
                <a:extLst>
                  <a:ext uri="{0D108BD9-81ED-4DB2-BD59-A6C34878D82A}">
                    <a16:rowId xmlns:a16="http://schemas.microsoft.com/office/drawing/2014/main" val="10004"/>
                  </a:ext>
                </a:extLst>
              </a:tr>
              <a:tr h="318573">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tuple</a:t>
                      </a:r>
                      <a:endParaRPr sz="1400">
                        <a:solidFill>
                          <a:srgbClr val="080808"/>
                        </a:solidFill>
                        <a:latin typeface="Spectral"/>
                        <a:ea typeface="Merriweather"/>
                        <a:cs typeface="Merriweather"/>
                        <a:sym typeface="Merriweather"/>
                      </a:endParaRPr>
                    </a:p>
                  </a:txBody>
                  <a:tcPr marL="63500" marR="63500" marT="63500" marB="63500"/>
                </a:tc>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Immutable</a:t>
                      </a:r>
                      <a:endParaRPr sz="1400">
                        <a:solidFill>
                          <a:srgbClr val="080808"/>
                        </a:solidFill>
                        <a:latin typeface="Spectral"/>
                        <a:ea typeface="Merriweather"/>
                        <a:cs typeface="Merriweather"/>
                        <a:sym typeface="Merriweather"/>
                      </a:endParaRPr>
                    </a:p>
                  </a:txBody>
                  <a:tcPr marL="63500" marR="63500" marT="63500" marB="63500"/>
                </a:tc>
                <a:extLst>
                  <a:ext uri="{0D108BD9-81ED-4DB2-BD59-A6C34878D82A}">
                    <a16:rowId xmlns:a16="http://schemas.microsoft.com/office/drawing/2014/main" val="10005"/>
                  </a:ext>
                </a:extLst>
              </a:tr>
              <a:tr h="318573">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frozenset</a:t>
                      </a:r>
                      <a:endParaRPr sz="1400">
                        <a:solidFill>
                          <a:srgbClr val="080808"/>
                        </a:solidFill>
                        <a:latin typeface="Spectral"/>
                        <a:ea typeface="Merriweather"/>
                        <a:cs typeface="Merriweather"/>
                        <a:sym typeface="Merriweather"/>
                      </a:endParaRPr>
                    </a:p>
                  </a:txBody>
                  <a:tcPr marL="63500" marR="63500" marT="63500" marB="63500"/>
                </a:tc>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Immutable</a:t>
                      </a:r>
                      <a:endParaRPr sz="1400">
                        <a:solidFill>
                          <a:srgbClr val="080808"/>
                        </a:solidFill>
                        <a:latin typeface="Spectral"/>
                        <a:ea typeface="Merriweather"/>
                        <a:cs typeface="Merriweather"/>
                        <a:sym typeface="Merriweather"/>
                      </a:endParaRPr>
                    </a:p>
                  </a:txBody>
                  <a:tcPr marL="63500" marR="63500" marT="63500" marB="63500"/>
                </a:tc>
                <a:extLst>
                  <a:ext uri="{0D108BD9-81ED-4DB2-BD59-A6C34878D82A}">
                    <a16:rowId xmlns:a16="http://schemas.microsoft.com/office/drawing/2014/main" val="10006"/>
                  </a:ext>
                </a:extLst>
              </a:tr>
              <a:tr h="318573">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list</a:t>
                      </a:r>
                      <a:endParaRPr sz="1400">
                        <a:solidFill>
                          <a:srgbClr val="080808"/>
                        </a:solidFill>
                        <a:latin typeface="Spectral"/>
                        <a:ea typeface="Merriweather"/>
                        <a:cs typeface="Merriweather"/>
                        <a:sym typeface="Merriweather"/>
                      </a:endParaRPr>
                    </a:p>
                  </a:txBody>
                  <a:tcPr marL="63500" marR="63500" marT="63500" marB="63500"/>
                </a:tc>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Mutable </a:t>
                      </a:r>
                      <a:endParaRPr sz="1400">
                        <a:solidFill>
                          <a:srgbClr val="080808"/>
                        </a:solidFill>
                        <a:latin typeface="Spectral"/>
                        <a:ea typeface="Merriweather"/>
                        <a:cs typeface="Merriweather"/>
                        <a:sym typeface="Merriweather"/>
                      </a:endParaRPr>
                    </a:p>
                  </a:txBody>
                  <a:tcPr marL="63500" marR="63500" marT="63500" marB="63500"/>
                </a:tc>
                <a:extLst>
                  <a:ext uri="{0D108BD9-81ED-4DB2-BD59-A6C34878D82A}">
                    <a16:rowId xmlns:a16="http://schemas.microsoft.com/office/drawing/2014/main" val="10007"/>
                  </a:ext>
                </a:extLst>
              </a:tr>
              <a:tr h="318573">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set</a:t>
                      </a:r>
                      <a:endParaRPr sz="1400">
                        <a:solidFill>
                          <a:srgbClr val="080808"/>
                        </a:solidFill>
                        <a:latin typeface="Spectral"/>
                        <a:ea typeface="Merriweather"/>
                        <a:cs typeface="Merriweather"/>
                        <a:sym typeface="Merriweather"/>
                      </a:endParaRPr>
                    </a:p>
                  </a:txBody>
                  <a:tcPr marL="63500" marR="63500" marT="63500" marB="63500"/>
                </a:tc>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Mutable </a:t>
                      </a:r>
                      <a:endParaRPr sz="1400">
                        <a:solidFill>
                          <a:srgbClr val="080808"/>
                        </a:solidFill>
                        <a:latin typeface="Spectral"/>
                        <a:ea typeface="Merriweather"/>
                        <a:cs typeface="Merriweather"/>
                        <a:sym typeface="Merriweather"/>
                      </a:endParaRPr>
                    </a:p>
                  </a:txBody>
                  <a:tcPr marL="63500" marR="63500" marT="63500" marB="63500"/>
                </a:tc>
                <a:extLst>
                  <a:ext uri="{0D108BD9-81ED-4DB2-BD59-A6C34878D82A}">
                    <a16:rowId xmlns:a16="http://schemas.microsoft.com/office/drawing/2014/main" val="10008"/>
                  </a:ext>
                </a:extLst>
              </a:tr>
              <a:tr h="318573">
                <a:tc>
                  <a:txBody>
                    <a:bodyPr/>
                    <a:lstStyle/>
                    <a:p>
                      <a:pPr marL="0" lvl="0" indent="0" algn="l" rtl="0">
                        <a:spcBef>
                          <a:spcPts val="0"/>
                        </a:spcBef>
                        <a:spcAft>
                          <a:spcPts val="0"/>
                        </a:spcAft>
                        <a:buNone/>
                      </a:pPr>
                      <a:r>
                        <a:rPr lang="en" sz="1400">
                          <a:solidFill>
                            <a:srgbClr val="080808"/>
                          </a:solidFill>
                          <a:latin typeface="Spectral"/>
                          <a:ea typeface="Merriweather"/>
                          <a:cs typeface="Merriweather"/>
                          <a:sym typeface="Merriweather"/>
                        </a:rPr>
                        <a:t>dict</a:t>
                      </a:r>
                      <a:endParaRPr sz="1400">
                        <a:solidFill>
                          <a:srgbClr val="080808"/>
                        </a:solidFill>
                        <a:latin typeface="Spectral"/>
                        <a:ea typeface="Merriweather"/>
                        <a:cs typeface="Merriweather"/>
                        <a:sym typeface="Merriweather"/>
                      </a:endParaRPr>
                    </a:p>
                  </a:txBody>
                  <a:tcPr marL="63500" marR="63500" marT="63500" marB="63500"/>
                </a:tc>
                <a:tc>
                  <a:txBody>
                    <a:bodyPr/>
                    <a:lstStyle/>
                    <a:p>
                      <a:pPr marL="0" lvl="0" indent="0" algn="l" rtl="0">
                        <a:spcBef>
                          <a:spcPts val="0"/>
                        </a:spcBef>
                        <a:spcAft>
                          <a:spcPts val="0"/>
                        </a:spcAft>
                        <a:buNone/>
                      </a:pPr>
                      <a:r>
                        <a:rPr lang="en" sz="1400" dirty="0">
                          <a:solidFill>
                            <a:srgbClr val="080808"/>
                          </a:solidFill>
                          <a:latin typeface="Spectral"/>
                          <a:ea typeface="Merriweather"/>
                          <a:cs typeface="Merriweather"/>
                          <a:sym typeface="Merriweather"/>
                        </a:rPr>
                        <a:t>Mutable </a:t>
                      </a:r>
                      <a:endParaRPr sz="1400" dirty="0">
                        <a:solidFill>
                          <a:srgbClr val="080808"/>
                        </a:solidFill>
                        <a:latin typeface="Spectral"/>
                        <a:ea typeface="Merriweather"/>
                        <a:cs typeface="Merriweather"/>
                        <a:sym typeface="Merriweather"/>
                      </a:endParaRPr>
                    </a:p>
                  </a:txBody>
                  <a:tcPr marL="63500" marR="63500" marT="63500" marB="63500"/>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2867732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8A375C-A9A9-CE03-AFE1-13C8B923830B}"/>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D4621D6-4256-88C3-4E55-B0A9E249CFA9}"/>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D81C276E-F93D-9EFC-FEA0-CDBA89B8EA7F}"/>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ACEA940F-0080-0B2B-0896-DE3CBBDC94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7ADA73C-D9C7-CACA-0AA4-5E792370A822}"/>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B8F713B9-8591-B63D-EBB7-FBAC7B9AC7A6}"/>
              </a:ext>
            </a:extLst>
          </p:cNvPr>
          <p:cNvSpPr/>
          <p:nvPr/>
        </p:nvSpPr>
        <p:spPr>
          <a:xfrm>
            <a:off x="2273300" y="887028"/>
            <a:ext cx="9448800" cy="707886"/>
          </a:xfrm>
          <a:prstGeom prst="rect">
            <a:avLst/>
          </a:prstGeom>
          <a:noFill/>
        </p:spPr>
        <p:txBody>
          <a:bodyPr wrap="square" lIns="91440" tIns="45720" rIns="91440" bIns="45720">
            <a:spAutoFit/>
          </a:bodyPr>
          <a:lstStyle/>
          <a:p>
            <a:r>
              <a:rPr lang="en-US" sz="4000" b="0" cap="none" spc="0" dirty="0">
                <a:ln w="0"/>
                <a:solidFill>
                  <a:schemeClr val="tx1"/>
                </a:solidFill>
                <a:effectLst>
                  <a:outerShdw blurRad="38100" dist="19050" dir="2700000" algn="tl" rotWithShape="0">
                    <a:schemeClr val="dk1">
                      <a:alpha val="40000"/>
                    </a:schemeClr>
                  </a:outerShdw>
                </a:effectLst>
              </a:rPr>
              <a:t>11. </a:t>
            </a:r>
            <a:r>
              <a:rPr lang="en" sz="4000" dirty="0">
                <a:ln w="0"/>
                <a:effectLst>
                  <a:outerShdw blurRad="38100" dist="19050" dir="2700000" algn="tl" rotWithShape="0">
                    <a:schemeClr val="dk1">
                      <a:alpha val="40000"/>
                    </a:schemeClr>
                  </a:outerShdw>
                </a:effectLst>
              </a:rPr>
              <a:t>Explain Ternary Operatory in Python ?</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3" name="Google Shape;248;p46">
            <a:extLst>
              <a:ext uri="{FF2B5EF4-FFF2-40B4-BE49-F238E27FC236}">
                <a16:creationId xmlns:a16="http://schemas.microsoft.com/office/drawing/2014/main" id="{CBC2C7ED-7C23-C32C-8A63-6EC67D051A00}"/>
              </a:ext>
            </a:extLst>
          </p:cNvPr>
          <p:cNvSpPr txBox="1"/>
          <p:nvPr/>
        </p:nvSpPr>
        <p:spPr>
          <a:xfrm>
            <a:off x="584200" y="2296148"/>
            <a:ext cx="11023600" cy="1292631"/>
          </a:xfrm>
          <a:prstGeom prst="rect">
            <a:avLst/>
          </a:prstGeom>
          <a:noFill/>
          <a:ln>
            <a:noFill/>
          </a:ln>
        </p:spPr>
        <p:txBody>
          <a:bodyPr spcFirstLastPara="1" wrap="square" lIns="91425" tIns="91425" rIns="91425" bIns="91425" anchor="t" anchorCtr="0">
            <a:spAutoFit/>
          </a:bodyPr>
          <a:lstStyle/>
          <a:p>
            <a:pPr lvl="0"/>
            <a:r>
              <a:rPr lang="en-US" sz="2400" dirty="0">
                <a:highlight>
                  <a:srgbClr val="FFFFFF"/>
                </a:highlight>
                <a:latin typeface="Spectral"/>
                <a:ea typeface="Merriweather"/>
                <a:cs typeface="Merriweather"/>
                <a:sym typeface="Merriweather"/>
              </a:rPr>
              <a:t>The syntax for the Python ternary statement is as follows:</a:t>
            </a:r>
          </a:p>
          <a:p>
            <a:pPr lvl="0"/>
            <a:endParaRPr lang="en-US" sz="2400" dirty="0">
              <a:highlight>
                <a:srgbClr val="FFFFFF"/>
              </a:highlight>
              <a:latin typeface="Spectral"/>
              <a:ea typeface="Merriweather"/>
              <a:cs typeface="Merriweather"/>
              <a:sym typeface="Merriweather"/>
            </a:endParaRPr>
          </a:p>
          <a:p>
            <a:pPr lvl="0" indent="457200"/>
            <a:r>
              <a:rPr lang="en-US" sz="2400" dirty="0">
                <a:highlight>
                  <a:srgbClr val="FFFFFF"/>
                </a:highlight>
                <a:latin typeface="Spectral"/>
                <a:ea typeface="Merriweather"/>
                <a:cs typeface="Merriweather"/>
                <a:sym typeface="Merriweather"/>
              </a:rPr>
              <a:t>[</a:t>
            </a:r>
            <a:r>
              <a:rPr lang="en-US" sz="2400" dirty="0" err="1">
                <a:highlight>
                  <a:srgbClr val="FFFFFF"/>
                </a:highlight>
                <a:latin typeface="Spectral"/>
                <a:ea typeface="Merriweather"/>
                <a:cs typeface="Merriweather"/>
                <a:sym typeface="Merriweather"/>
              </a:rPr>
              <a:t>if_true</a:t>
            </a:r>
            <a:r>
              <a:rPr lang="en-US" sz="2400" dirty="0">
                <a:highlight>
                  <a:srgbClr val="FFFFFF"/>
                </a:highlight>
                <a:latin typeface="Spectral"/>
                <a:ea typeface="Merriweather"/>
                <a:cs typeface="Merriweather"/>
                <a:sym typeface="Merriweather"/>
              </a:rPr>
              <a:t>] if [expression] else [</a:t>
            </a:r>
            <a:r>
              <a:rPr lang="en-US" sz="2400" dirty="0" err="1">
                <a:highlight>
                  <a:srgbClr val="FFFFFF"/>
                </a:highlight>
                <a:latin typeface="Spectral"/>
                <a:ea typeface="Merriweather"/>
                <a:cs typeface="Merriweather"/>
                <a:sym typeface="Merriweather"/>
              </a:rPr>
              <a:t>if_false</a:t>
            </a:r>
            <a:r>
              <a:rPr lang="en-US" sz="2400" dirty="0">
                <a:highlight>
                  <a:srgbClr val="FFFFFF"/>
                </a:highlight>
                <a:latin typeface="Spectral"/>
                <a:ea typeface="Merriweather"/>
                <a:cs typeface="Merriweather"/>
                <a:sym typeface="Merriweather"/>
              </a:rPr>
              <a:t>]</a:t>
            </a:r>
          </a:p>
        </p:txBody>
      </p:sp>
      <p:sp>
        <p:nvSpPr>
          <p:cNvPr id="7" name="Google Shape;265;p48">
            <a:extLst>
              <a:ext uri="{FF2B5EF4-FFF2-40B4-BE49-F238E27FC236}">
                <a16:creationId xmlns:a16="http://schemas.microsoft.com/office/drawing/2014/main" id="{E93A1896-ABC6-200C-782B-BD73DE332B20}"/>
              </a:ext>
            </a:extLst>
          </p:cNvPr>
          <p:cNvSpPr txBox="1"/>
          <p:nvPr/>
        </p:nvSpPr>
        <p:spPr>
          <a:xfrm>
            <a:off x="3524250" y="3808155"/>
            <a:ext cx="5143500" cy="2400627"/>
          </a:xfrm>
          <a:prstGeom prst="rect">
            <a:avLst/>
          </a:prstGeom>
          <a:solidFill>
            <a:srgbClr val="EFEFEF"/>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b="1" dirty="0">
                <a:latin typeface="Spectral"/>
                <a:ea typeface="Merriweather"/>
                <a:cs typeface="Merriweather"/>
                <a:sym typeface="Merriweather"/>
              </a:rPr>
              <a:t>Ternary Operator Example:</a:t>
            </a:r>
          </a:p>
          <a:p>
            <a:pPr marL="0" lvl="0" indent="0" algn="l" rtl="0">
              <a:spcBef>
                <a:spcPts val="0"/>
              </a:spcBef>
              <a:spcAft>
                <a:spcPts val="0"/>
              </a:spcAft>
              <a:buNone/>
            </a:pPr>
            <a:endParaRPr sz="2400" b="1" dirty="0">
              <a:latin typeface="Spectral"/>
              <a:ea typeface="Merriweather"/>
              <a:cs typeface="Merriweather"/>
              <a:sym typeface="Merriweather"/>
            </a:endParaRPr>
          </a:p>
          <a:p>
            <a:pPr marL="0" lvl="0" indent="0" algn="l" rtl="0">
              <a:spcBef>
                <a:spcPts val="0"/>
              </a:spcBef>
              <a:spcAft>
                <a:spcPts val="0"/>
              </a:spcAft>
              <a:buNone/>
            </a:pPr>
            <a:endParaRPr sz="2400" dirty="0">
              <a:latin typeface="Spectral"/>
              <a:ea typeface="Merriweather"/>
              <a:cs typeface="Merriweather"/>
              <a:sym typeface="Merriweather"/>
            </a:endParaRPr>
          </a:p>
          <a:p>
            <a:pPr marL="0" lvl="0" indent="0" algn="l" rtl="0">
              <a:spcBef>
                <a:spcPts val="0"/>
              </a:spcBef>
              <a:spcAft>
                <a:spcPts val="0"/>
              </a:spcAft>
              <a:buNone/>
            </a:pPr>
            <a:r>
              <a:rPr lang="en" sz="2400" dirty="0">
                <a:latin typeface="Spectral"/>
                <a:ea typeface="Merriweather"/>
                <a:cs typeface="Merriweather"/>
                <a:sym typeface="Merriweather"/>
              </a:rPr>
              <a:t>age = 25</a:t>
            </a:r>
            <a:endParaRPr sz="2400" dirty="0">
              <a:latin typeface="Spectral"/>
              <a:ea typeface="Merriweather"/>
              <a:cs typeface="Merriweather"/>
              <a:sym typeface="Merriweather"/>
            </a:endParaRPr>
          </a:p>
          <a:p>
            <a:pPr marL="0" lvl="0" indent="0" algn="l" rtl="0">
              <a:spcBef>
                <a:spcPts val="0"/>
              </a:spcBef>
              <a:spcAft>
                <a:spcPts val="0"/>
              </a:spcAft>
              <a:buNone/>
            </a:pPr>
            <a:r>
              <a:rPr lang="en" sz="2400" dirty="0">
                <a:latin typeface="Spectral"/>
                <a:ea typeface="Merriweather"/>
                <a:cs typeface="Merriweather"/>
                <a:sym typeface="Merriweather"/>
              </a:rPr>
              <a:t>discount = 5 if age &lt; 65 else 10</a:t>
            </a:r>
            <a:endParaRPr sz="2400" dirty="0">
              <a:latin typeface="Spectral"/>
              <a:ea typeface="Merriweather"/>
              <a:cs typeface="Merriweather"/>
              <a:sym typeface="Merriweather"/>
            </a:endParaRPr>
          </a:p>
          <a:p>
            <a:pPr marL="0" lvl="0" indent="0" algn="l" rtl="0">
              <a:spcBef>
                <a:spcPts val="0"/>
              </a:spcBef>
              <a:spcAft>
                <a:spcPts val="0"/>
              </a:spcAft>
              <a:buNone/>
            </a:pPr>
            <a:r>
              <a:rPr lang="en" sz="2400" dirty="0">
                <a:latin typeface="Spectral"/>
                <a:ea typeface="Merriweather"/>
                <a:cs typeface="Merriweather"/>
                <a:sym typeface="Merriweather"/>
              </a:rPr>
              <a:t>print(discount)</a:t>
            </a:r>
            <a:endParaRPr sz="2400" dirty="0">
              <a:latin typeface="Spectral"/>
              <a:ea typeface="Merriweather"/>
              <a:cs typeface="Merriweather"/>
              <a:sym typeface="Merriweather"/>
            </a:endParaRPr>
          </a:p>
        </p:txBody>
      </p:sp>
    </p:spTree>
    <p:extLst>
      <p:ext uri="{BB962C8B-B14F-4D97-AF65-F5344CB8AC3E}">
        <p14:creationId xmlns:p14="http://schemas.microsoft.com/office/powerpoint/2010/main" val="9826763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1020E1-A0ED-7528-7C09-43D41EB4ED49}"/>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2296442-4DA2-0DB9-2904-AEA9AAFE764B}"/>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9E11ED82-F85F-7343-D617-3A84FB065D1C}"/>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0668104A-0D6F-3EB4-D71D-3A261B9B4C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32A1842-F7C8-DAAD-CD5A-B7C2CB5ECE1C}"/>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6881A70C-BF13-E2CD-540E-1F3318772E71}"/>
              </a:ext>
            </a:extLst>
          </p:cNvPr>
          <p:cNvSpPr/>
          <p:nvPr/>
        </p:nvSpPr>
        <p:spPr>
          <a:xfrm>
            <a:off x="2273300" y="887028"/>
            <a:ext cx="9448800" cy="707886"/>
          </a:xfrm>
          <a:prstGeom prst="rect">
            <a:avLst/>
          </a:prstGeom>
          <a:noFill/>
        </p:spPr>
        <p:txBody>
          <a:bodyPr wrap="square" lIns="91440" tIns="45720" rIns="91440" bIns="45720">
            <a:spAutoFit/>
          </a:bodyPr>
          <a:lstStyle/>
          <a:p>
            <a:r>
              <a:rPr lang="en-US" sz="4000" b="0" cap="none" spc="0" dirty="0">
                <a:ln w="0"/>
                <a:solidFill>
                  <a:schemeClr val="tx1"/>
                </a:solidFill>
                <a:effectLst>
                  <a:outerShdw blurRad="38100" dist="19050" dir="2700000" algn="tl" rotWithShape="0">
                    <a:schemeClr val="dk1">
                      <a:alpha val="40000"/>
                    </a:schemeClr>
                  </a:outerShdw>
                </a:effectLst>
              </a:rPr>
              <a:t>12. </a:t>
            </a:r>
            <a:r>
              <a:rPr lang="en" sz="4000" dirty="0">
                <a:ln w="0"/>
                <a:effectLst>
                  <a:outerShdw blurRad="38100" dist="19050" dir="2700000" algn="tl" rotWithShape="0">
                    <a:schemeClr val="dk1">
                      <a:alpha val="40000"/>
                    </a:schemeClr>
                  </a:outerShdw>
                </a:effectLst>
              </a:rPr>
              <a:t>What is Inheritance in Python ?</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3" name="Google Shape;248;p46">
            <a:extLst>
              <a:ext uri="{FF2B5EF4-FFF2-40B4-BE49-F238E27FC236}">
                <a16:creationId xmlns:a16="http://schemas.microsoft.com/office/drawing/2014/main" id="{F60F59BA-0044-D4AC-57EA-B63173AD22E0}"/>
              </a:ext>
            </a:extLst>
          </p:cNvPr>
          <p:cNvSpPr txBox="1"/>
          <p:nvPr/>
        </p:nvSpPr>
        <p:spPr>
          <a:xfrm>
            <a:off x="584200" y="2296148"/>
            <a:ext cx="4930775" cy="3877954"/>
          </a:xfrm>
          <a:prstGeom prst="rect">
            <a:avLst/>
          </a:prstGeom>
          <a:noFill/>
          <a:ln>
            <a:noFill/>
          </a:ln>
        </p:spPr>
        <p:txBody>
          <a:bodyPr spcFirstLastPara="1" wrap="square" lIns="91425" tIns="91425" rIns="91425" bIns="91425" anchor="t" anchorCtr="0">
            <a:spAutoFit/>
          </a:bodyPr>
          <a:lstStyle/>
          <a:p>
            <a:pPr lvl="0"/>
            <a:r>
              <a:rPr lang="en-US" sz="2000" dirty="0">
                <a:highlight>
                  <a:srgbClr val="FFFFFF"/>
                </a:highlight>
                <a:latin typeface="Spectral"/>
                <a:ea typeface="Merriweather"/>
                <a:cs typeface="Merriweather"/>
                <a:sym typeface="Merriweather"/>
              </a:rPr>
              <a:t>In inheritance, the child class acquires the properties and can access all the data members and functions defined in the parent class. A child class can also provide its specific implementation to the functions of the parent class.</a:t>
            </a:r>
          </a:p>
          <a:p>
            <a:pPr lvl="0"/>
            <a:endParaRPr lang="en-US" sz="2000" dirty="0">
              <a:highlight>
                <a:srgbClr val="FFFFFF"/>
              </a:highlight>
              <a:latin typeface="Spectral"/>
              <a:ea typeface="Merriweather"/>
              <a:cs typeface="Merriweather"/>
              <a:sym typeface="Merriweather"/>
            </a:endParaRPr>
          </a:p>
          <a:p>
            <a:pPr lvl="0"/>
            <a:r>
              <a:rPr lang="en-US" sz="2000" dirty="0">
                <a:highlight>
                  <a:srgbClr val="FFFFFF"/>
                </a:highlight>
                <a:latin typeface="Spectral"/>
                <a:ea typeface="Merriweather"/>
                <a:cs typeface="Merriweather"/>
                <a:sym typeface="Merriweather"/>
              </a:rPr>
              <a:t>In python, a derived class can inherit base class by just mentioning the base in the bracket after the derived class name. </a:t>
            </a:r>
          </a:p>
          <a:p>
            <a:pPr lvl="0"/>
            <a:endParaRPr lang="en-US" sz="2000" dirty="0">
              <a:highlight>
                <a:srgbClr val="FFFFFF"/>
              </a:highlight>
              <a:latin typeface="Spectral"/>
              <a:ea typeface="Merriweather"/>
              <a:cs typeface="Merriweather"/>
              <a:sym typeface="Merriweather"/>
            </a:endParaRPr>
          </a:p>
          <a:p>
            <a:pPr lvl="0" indent="457200"/>
            <a:r>
              <a:rPr lang="en-US" sz="2000" dirty="0">
                <a:highlight>
                  <a:srgbClr val="FFFFFF"/>
                </a:highlight>
                <a:latin typeface="Spectral"/>
                <a:ea typeface="Merriweather"/>
                <a:cs typeface="Merriweather"/>
                <a:sym typeface="Merriweather"/>
              </a:rPr>
              <a:t>Class A</a:t>
            </a:r>
            <a:r>
              <a:rPr lang="en-US" sz="2000" b="1" dirty="0">
                <a:highlight>
                  <a:srgbClr val="FFFFFF"/>
                </a:highlight>
                <a:latin typeface="Spectral"/>
                <a:ea typeface="Merriweather"/>
                <a:cs typeface="Merriweather"/>
                <a:sym typeface="Merriweather"/>
              </a:rPr>
              <a:t>(B)</a:t>
            </a:r>
            <a:r>
              <a:rPr lang="en-US" sz="2000" dirty="0">
                <a:highlight>
                  <a:srgbClr val="FFFFFF"/>
                </a:highlight>
                <a:latin typeface="Spectral"/>
                <a:ea typeface="Merriweather"/>
                <a:cs typeface="Merriweather"/>
                <a:sym typeface="Merriweather"/>
              </a:rPr>
              <a:t>:  </a:t>
            </a:r>
          </a:p>
        </p:txBody>
      </p:sp>
      <p:pic>
        <p:nvPicPr>
          <p:cNvPr id="8" name="Picture 7">
            <a:extLst>
              <a:ext uri="{FF2B5EF4-FFF2-40B4-BE49-F238E27FC236}">
                <a16:creationId xmlns:a16="http://schemas.microsoft.com/office/drawing/2014/main" id="{31CE362D-2AEF-1384-242D-61A2602E41E1}"/>
              </a:ext>
            </a:extLst>
          </p:cNvPr>
          <p:cNvPicPr>
            <a:picLocks noChangeAspect="1"/>
          </p:cNvPicPr>
          <p:nvPr/>
        </p:nvPicPr>
        <p:blipFill>
          <a:blip r:embed="rId3">
            <a:extLst>
              <a:ext uri="{28A0092B-C50C-407E-A947-70E740481C1C}">
                <a14:useLocalDpi xmlns:a14="http://schemas.microsoft.com/office/drawing/2010/main" val="0"/>
              </a:ext>
            </a:extLst>
          </a:blip>
          <a:srcRect l="6176" t="7744" r="5380" b="7466"/>
          <a:stretch>
            <a:fillRect/>
          </a:stretch>
        </p:blipFill>
        <p:spPr>
          <a:xfrm>
            <a:off x="5715000" y="2370371"/>
            <a:ext cx="5892800" cy="4051211"/>
          </a:xfrm>
          <a:prstGeom prst="rect">
            <a:avLst/>
          </a:prstGeom>
          <a:ln>
            <a:noFill/>
          </a:ln>
          <a:effectLst>
            <a:softEdge rad="112500"/>
          </a:effectLst>
        </p:spPr>
      </p:pic>
    </p:spTree>
    <p:extLst>
      <p:ext uri="{BB962C8B-B14F-4D97-AF65-F5344CB8AC3E}">
        <p14:creationId xmlns:p14="http://schemas.microsoft.com/office/powerpoint/2010/main" val="3811216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BFFFDB-669D-26C8-5802-95E54DE927C2}"/>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4AA539DB-3A95-F354-EA50-B0E20F05F1B9}"/>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C64CECCD-E6DB-EFB6-48CC-60C020DF180A}"/>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B81CF1B1-89BA-4365-0365-F923278DDA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A796C93C-BB8F-6512-C95A-7219317C85C0}"/>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9AA429A8-3D73-7569-539E-1741E18C0333}"/>
              </a:ext>
            </a:extLst>
          </p:cNvPr>
          <p:cNvSpPr/>
          <p:nvPr/>
        </p:nvSpPr>
        <p:spPr>
          <a:xfrm>
            <a:off x="2273300" y="626294"/>
            <a:ext cx="8680450" cy="1323439"/>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13. </a:t>
            </a:r>
            <a:r>
              <a:rPr lang="en" sz="4000" dirty="0">
                <a:ln w="0"/>
                <a:effectLst>
                  <a:outerShdw blurRad="38100" dist="19050" dir="2700000" algn="tl" rotWithShape="0">
                    <a:schemeClr val="dk1">
                      <a:alpha val="40000"/>
                    </a:schemeClr>
                  </a:outerShdw>
                </a:effectLst>
              </a:rPr>
              <a:t>Difference Between Local and Global Variable in Python</a:t>
            </a:r>
            <a:endParaRPr lang="en-US" sz="40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2" name="Google Shape;281;p50">
            <a:extLst>
              <a:ext uri="{FF2B5EF4-FFF2-40B4-BE49-F238E27FC236}">
                <a16:creationId xmlns:a16="http://schemas.microsoft.com/office/drawing/2014/main" id="{35B836AC-15A8-6A5A-502B-DEE455510220}"/>
              </a:ext>
            </a:extLst>
          </p:cNvPr>
          <p:cNvGraphicFramePr/>
          <p:nvPr>
            <p:extLst>
              <p:ext uri="{D42A27DB-BD31-4B8C-83A1-F6EECF244321}">
                <p14:modId xmlns:p14="http://schemas.microsoft.com/office/powerpoint/2010/main" val="2933421239"/>
              </p:ext>
            </p:extLst>
          </p:nvPr>
        </p:nvGraphicFramePr>
        <p:xfrm>
          <a:off x="1831975" y="2351314"/>
          <a:ext cx="8528050" cy="4049560"/>
        </p:xfrm>
        <a:graphic>
          <a:graphicData uri="http://schemas.openxmlformats.org/drawingml/2006/table">
            <a:tbl>
              <a:tblPr>
                <a:noFill/>
              </a:tblPr>
              <a:tblGrid>
                <a:gridCol w="4231099">
                  <a:extLst>
                    <a:ext uri="{9D8B030D-6E8A-4147-A177-3AD203B41FA5}">
                      <a16:colId xmlns:a16="http://schemas.microsoft.com/office/drawing/2014/main" val="20000"/>
                    </a:ext>
                  </a:extLst>
                </a:gridCol>
                <a:gridCol w="4296951">
                  <a:extLst>
                    <a:ext uri="{9D8B030D-6E8A-4147-A177-3AD203B41FA5}">
                      <a16:colId xmlns:a16="http://schemas.microsoft.com/office/drawing/2014/main" val="20001"/>
                    </a:ext>
                  </a:extLst>
                </a:gridCol>
              </a:tblGrid>
              <a:tr h="359660">
                <a:tc>
                  <a:txBody>
                    <a:bodyPr/>
                    <a:lstStyle/>
                    <a:p>
                      <a:pPr marL="0" lvl="0" indent="0" algn="ctr" rtl="0">
                        <a:lnSpc>
                          <a:spcPct val="50000"/>
                        </a:lnSpc>
                        <a:spcBef>
                          <a:spcPts val="0"/>
                        </a:spcBef>
                        <a:spcAft>
                          <a:spcPts val="0"/>
                        </a:spcAft>
                        <a:buNone/>
                      </a:pPr>
                      <a:r>
                        <a:rPr lang="en" sz="1200" b="1" dirty="0">
                          <a:solidFill>
                            <a:srgbClr val="080808"/>
                          </a:solidFill>
                          <a:latin typeface="Spectral"/>
                          <a:ea typeface="Merriweather"/>
                          <a:cs typeface="Merriweather"/>
                          <a:sym typeface="Merriweather"/>
                        </a:rPr>
                        <a:t>Local Variable</a:t>
                      </a:r>
                      <a:endParaRPr sz="1200" b="1" dirty="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lvl="0" indent="0" algn="ctr" rtl="0">
                        <a:lnSpc>
                          <a:spcPct val="50000"/>
                        </a:lnSpc>
                        <a:spcBef>
                          <a:spcPts val="0"/>
                        </a:spcBef>
                        <a:spcAft>
                          <a:spcPts val="0"/>
                        </a:spcAft>
                        <a:buNone/>
                      </a:pPr>
                      <a:r>
                        <a:rPr lang="en" sz="1200" b="1" dirty="0">
                          <a:solidFill>
                            <a:srgbClr val="080808"/>
                          </a:solidFill>
                          <a:latin typeface="Spectral"/>
                          <a:ea typeface="Merriweather"/>
                          <a:cs typeface="Merriweather"/>
                          <a:sym typeface="Merriweather"/>
                        </a:rPr>
                        <a:t>Global Variable</a:t>
                      </a:r>
                      <a:endParaRPr sz="1200" b="1" dirty="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10000"/>
                  </a:ext>
                </a:extLst>
              </a:tr>
              <a:tr h="359660">
                <a:tc>
                  <a:txBody>
                    <a:bodyPr/>
                    <a:lstStyle/>
                    <a:p>
                      <a:pPr marL="0" lvl="0" indent="0" algn="l" rtl="0">
                        <a:lnSpc>
                          <a:spcPct val="50000"/>
                        </a:lnSpc>
                        <a:spcBef>
                          <a:spcPts val="0"/>
                        </a:spcBef>
                        <a:spcAft>
                          <a:spcPts val="0"/>
                        </a:spcAft>
                        <a:buNone/>
                      </a:pPr>
                      <a:r>
                        <a:rPr lang="en" sz="1200" dirty="0">
                          <a:solidFill>
                            <a:srgbClr val="080808"/>
                          </a:solidFill>
                          <a:latin typeface="Spectral"/>
                          <a:ea typeface="Merriweather"/>
                          <a:cs typeface="Merriweather"/>
                          <a:sym typeface="Merriweather"/>
                        </a:rPr>
                        <a:t>It is declared inside a function.</a:t>
                      </a:r>
                      <a:endParaRPr sz="1200" dirty="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lnSpc>
                          <a:spcPct val="50000"/>
                        </a:lnSpc>
                        <a:spcBef>
                          <a:spcPts val="0"/>
                        </a:spcBef>
                        <a:spcAft>
                          <a:spcPts val="0"/>
                        </a:spcAft>
                        <a:buNone/>
                      </a:pPr>
                      <a:r>
                        <a:rPr lang="en" sz="1200" dirty="0">
                          <a:solidFill>
                            <a:srgbClr val="080808"/>
                          </a:solidFill>
                          <a:latin typeface="Spectral"/>
                          <a:ea typeface="Merriweather"/>
                          <a:cs typeface="Merriweather"/>
                          <a:sym typeface="Merriweather"/>
                        </a:rPr>
                        <a:t>It is declared outside the function.</a:t>
                      </a:r>
                      <a:endParaRPr sz="1200" dirty="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59660">
                <a:tc>
                  <a:txBody>
                    <a:bodyPr/>
                    <a:lstStyle/>
                    <a:p>
                      <a:pPr marL="0" lvl="0" indent="0" algn="l" rtl="0">
                        <a:lnSpc>
                          <a:spcPct val="50000"/>
                        </a:lnSpc>
                        <a:spcBef>
                          <a:spcPts val="0"/>
                        </a:spcBef>
                        <a:spcAft>
                          <a:spcPts val="0"/>
                        </a:spcAft>
                        <a:buNone/>
                      </a:pPr>
                      <a:r>
                        <a:rPr lang="en" sz="1200" dirty="0">
                          <a:solidFill>
                            <a:srgbClr val="080808"/>
                          </a:solidFill>
                          <a:latin typeface="Spectral"/>
                          <a:ea typeface="Merriweather"/>
                          <a:cs typeface="Merriweather"/>
                          <a:sym typeface="Merriweather"/>
                        </a:rPr>
                        <a:t>If it is not initialized, a garbage value is stored</a:t>
                      </a:r>
                      <a:endParaRPr sz="1200" dirty="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If it is not initialized zero is stored as default.</a:t>
                      </a:r>
                      <a:endParaRPr sz="120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22184">
                <a:tc>
                  <a:txBody>
                    <a:bodyPr/>
                    <a:lstStyle/>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It is created when the function starts execution and lost </a:t>
                      </a: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when the functions terminate.</a:t>
                      </a:r>
                      <a:endParaRPr sz="120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It is created before the program’s global execution starts and </a:t>
                      </a: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lost when the program terminates.</a:t>
                      </a:r>
                      <a:endParaRPr sz="120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522184">
                <a:tc>
                  <a:txBody>
                    <a:bodyPr/>
                    <a:lstStyle/>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Data sharing is not possible as data of the local variable can </a:t>
                      </a: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be accessed by only one function.</a:t>
                      </a:r>
                      <a:endParaRPr sz="120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Data sharing is possible as multiple functions can access the </a:t>
                      </a: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same global variable.</a:t>
                      </a:r>
                      <a:endParaRPr sz="120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522184">
                <a:tc>
                  <a:txBody>
                    <a:bodyPr/>
                    <a:lstStyle/>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Parameters passing is required for local variables to access </a:t>
                      </a: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the value in other function</a:t>
                      </a:r>
                      <a:endParaRPr sz="120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Parameters passing is not necessary for a global variable as it </a:t>
                      </a: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is visible throughout the program</a:t>
                      </a:r>
                      <a:endParaRPr sz="120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5"/>
                  </a:ext>
                </a:extLst>
              </a:tr>
              <a:tr h="522184">
                <a:tc>
                  <a:txBody>
                    <a:bodyPr/>
                    <a:lstStyle/>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When the value of the local variable is modified in one </a:t>
                      </a: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function, the changes are not visible in another function.</a:t>
                      </a:r>
                      <a:endParaRPr sz="120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lnSpc>
                          <a:spcPct val="50000"/>
                        </a:lnSpc>
                        <a:spcBef>
                          <a:spcPts val="0"/>
                        </a:spcBef>
                        <a:spcAft>
                          <a:spcPts val="0"/>
                        </a:spcAft>
                        <a:buNone/>
                      </a:pPr>
                      <a:r>
                        <a:rPr lang="en" sz="1200" dirty="0">
                          <a:solidFill>
                            <a:srgbClr val="080808"/>
                          </a:solidFill>
                          <a:latin typeface="Spectral"/>
                          <a:ea typeface="Merriweather"/>
                          <a:cs typeface="Merriweather"/>
                          <a:sym typeface="Merriweather"/>
                        </a:rPr>
                        <a:t>When the value of the global variable is modified in one </a:t>
                      </a:r>
                      <a:endParaRPr sz="1200" dirty="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solidFill>
                            <a:srgbClr val="080808"/>
                          </a:solidFill>
                          <a:latin typeface="Spectral"/>
                          <a:ea typeface="Merriweather"/>
                          <a:cs typeface="Merriweather"/>
                          <a:sym typeface="Merriweather"/>
                        </a:rPr>
                        <a:t>function changes are visible in the rest of the program.</a:t>
                      </a:r>
                      <a:endParaRPr sz="1200" dirty="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6"/>
                  </a:ext>
                </a:extLst>
              </a:tr>
              <a:tr h="522184">
                <a:tc>
                  <a:txBody>
                    <a:bodyPr/>
                    <a:lstStyle/>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Local variables can be accessed with the help of statements, </a:t>
                      </a: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inside a function in which they are declared.</a:t>
                      </a:r>
                      <a:endParaRPr sz="120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You can access global variables by any statement in the </a:t>
                      </a: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endParaRPr sz="1200">
                        <a:solidFill>
                          <a:srgbClr val="080808"/>
                        </a:solidFill>
                        <a:latin typeface="Spectral"/>
                        <a:ea typeface="Merriweather"/>
                        <a:cs typeface="Merriweather"/>
                        <a:sym typeface="Merriweather"/>
                      </a:endParaRPr>
                    </a:p>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program.</a:t>
                      </a:r>
                      <a:endParaRPr sz="120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7"/>
                  </a:ext>
                </a:extLst>
              </a:tr>
              <a:tr h="359660">
                <a:tc>
                  <a:txBody>
                    <a:bodyPr/>
                    <a:lstStyle/>
                    <a:p>
                      <a:pPr marL="0" lvl="0" indent="0" algn="l" rtl="0">
                        <a:lnSpc>
                          <a:spcPct val="50000"/>
                        </a:lnSpc>
                        <a:spcBef>
                          <a:spcPts val="0"/>
                        </a:spcBef>
                        <a:spcAft>
                          <a:spcPts val="0"/>
                        </a:spcAft>
                        <a:buNone/>
                      </a:pPr>
                      <a:r>
                        <a:rPr lang="en" sz="1200">
                          <a:solidFill>
                            <a:srgbClr val="080808"/>
                          </a:solidFill>
                          <a:latin typeface="Spectral"/>
                          <a:ea typeface="Merriweather"/>
                          <a:cs typeface="Merriweather"/>
                          <a:sym typeface="Merriweather"/>
                        </a:rPr>
                        <a:t>It is stored on the stack unless specified.</a:t>
                      </a:r>
                      <a:endParaRPr sz="120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indent="0" algn="l" rtl="0">
                        <a:lnSpc>
                          <a:spcPct val="50000"/>
                        </a:lnSpc>
                        <a:spcBef>
                          <a:spcPts val="0"/>
                        </a:spcBef>
                        <a:spcAft>
                          <a:spcPts val="0"/>
                        </a:spcAft>
                        <a:buNone/>
                      </a:pPr>
                      <a:r>
                        <a:rPr lang="en" sz="1200" dirty="0">
                          <a:solidFill>
                            <a:srgbClr val="080808"/>
                          </a:solidFill>
                          <a:latin typeface="Spectral"/>
                          <a:ea typeface="Merriweather"/>
                          <a:cs typeface="Merriweather"/>
                          <a:sym typeface="Merriweather"/>
                        </a:rPr>
                        <a:t>It is stored on a fixed location decided by the compiler.</a:t>
                      </a:r>
                      <a:endParaRPr sz="1200" dirty="0">
                        <a:solidFill>
                          <a:srgbClr val="080808"/>
                        </a:solidFill>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7134550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4C1CB0-E332-B335-050F-2F0C79B35684}"/>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EEAF9DE-B3EE-B83C-32B8-D17083105974}"/>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BF26CB47-502E-3317-4520-F75C37BA9792}"/>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D662C048-F21B-F4D4-B6FF-67E5E4FC24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4D5A4E38-0155-B15E-C528-2CDD3DEC2669}"/>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599AE129-6613-DA45-C627-436F53A4D10F}"/>
              </a:ext>
            </a:extLst>
          </p:cNvPr>
          <p:cNvSpPr/>
          <p:nvPr/>
        </p:nvSpPr>
        <p:spPr>
          <a:xfrm>
            <a:off x="2174900" y="913550"/>
            <a:ext cx="10004426" cy="646331"/>
          </a:xfrm>
          <a:prstGeom prst="rect">
            <a:avLst/>
          </a:prstGeom>
          <a:noFill/>
        </p:spPr>
        <p:txBody>
          <a:bodyPr wrap="square" lIns="91440" tIns="45720" rIns="91440" bIns="45720">
            <a:spAutoFit/>
          </a:bodyPr>
          <a:lstStyle/>
          <a:p>
            <a:r>
              <a:rPr lang="en-US" sz="3600" b="0" cap="none" spc="0" dirty="0">
                <a:ln w="0"/>
                <a:solidFill>
                  <a:schemeClr val="tx1"/>
                </a:solidFill>
                <a:effectLst>
                  <a:outerShdw blurRad="38100" dist="19050" dir="2700000" algn="tl" rotWithShape="0">
                    <a:schemeClr val="dk1">
                      <a:alpha val="40000"/>
                    </a:schemeClr>
                  </a:outerShdw>
                </a:effectLst>
              </a:rPr>
              <a:t>14. </a:t>
            </a:r>
            <a:r>
              <a:rPr lang="en" sz="3600" dirty="0">
                <a:ln w="0"/>
                <a:effectLst>
                  <a:outerShdw blurRad="38100" dist="19050" dir="2700000" algn="tl" rotWithShape="0">
                    <a:schemeClr val="dk1">
                      <a:alpha val="40000"/>
                    </a:schemeClr>
                  </a:outerShdw>
                </a:effectLst>
              </a:rPr>
              <a:t>Explain Break, Continue and Pass Statement</a:t>
            </a:r>
            <a:endParaRPr lang="en-US" sz="3600" b="0" cap="none" spc="0" dirty="0">
              <a:ln w="0"/>
              <a:solidFill>
                <a:schemeClr val="tx1"/>
              </a:solidFill>
              <a:effectLst>
                <a:outerShdw blurRad="38100" dist="19050" dir="2700000" algn="tl" rotWithShape="0">
                  <a:schemeClr val="dk1">
                    <a:alpha val="40000"/>
                  </a:schemeClr>
                </a:outerShdw>
              </a:effectLst>
            </a:endParaRPr>
          </a:p>
        </p:txBody>
      </p:sp>
      <p:sp>
        <p:nvSpPr>
          <p:cNvPr id="3" name="Google Shape;248;p46">
            <a:extLst>
              <a:ext uri="{FF2B5EF4-FFF2-40B4-BE49-F238E27FC236}">
                <a16:creationId xmlns:a16="http://schemas.microsoft.com/office/drawing/2014/main" id="{819DFD33-78F5-57AD-5594-D5072E7C0812}"/>
              </a:ext>
            </a:extLst>
          </p:cNvPr>
          <p:cNvSpPr txBox="1"/>
          <p:nvPr/>
        </p:nvSpPr>
        <p:spPr>
          <a:xfrm>
            <a:off x="467650" y="2342802"/>
            <a:ext cx="11198225" cy="927916"/>
          </a:xfrm>
          <a:prstGeom prst="rect">
            <a:avLst/>
          </a:prstGeom>
          <a:noFill/>
          <a:ln>
            <a:noFill/>
          </a:ln>
        </p:spPr>
        <p:txBody>
          <a:bodyPr spcFirstLastPara="1" wrap="square" lIns="91425" tIns="91425" rIns="91425" bIns="91425" anchor="t" anchorCtr="0">
            <a:spAutoFit/>
          </a:bodyPr>
          <a:lstStyle/>
          <a:p>
            <a:pPr marL="457200" lvl="0" indent="-298450">
              <a:lnSpc>
                <a:spcPct val="115000"/>
              </a:lnSpc>
              <a:buClr>
                <a:srgbClr val="222222"/>
              </a:buClr>
              <a:buSzPts val="1100"/>
              <a:buFont typeface="Wingdings" panose="05000000000000000000" pitchFamily="2" charset="2"/>
              <a:buChar char="q"/>
            </a:pPr>
            <a:r>
              <a:rPr lang="en-US" sz="1400" dirty="0">
                <a:solidFill>
                  <a:srgbClr val="222222"/>
                </a:solidFill>
                <a:highlight>
                  <a:srgbClr val="FFFFFF"/>
                </a:highlight>
                <a:latin typeface="Spectral"/>
                <a:ea typeface="Merriweather"/>
                <a:cs typeface="Merriweather"/>
                <a:sym typeface="Merriweather"/>
              </a:rPr>
              <a:t>A </a:t>
            </a:r>
            <a:r>
              <a:rPr lang="en-US" sz="1400" b="1" dirty="0">
                <a:solidFill>
                  <a:srgbClr val="222222"/>
                </a:solidFill>
                <a:highlight>
                  <a:srgbClr val="FFFFFF"/>
                </a:highlight>
                <a:latin typeface="Spectral"/>
                <a:ea typeface="Merriweather"/>
                <a:cs typeface="Merriweather"/>
                <a:sym typeface="Merriweather"/>
              </a:rPr>
              <a:t>break</a:t>
            </a:r>
            <a:r>
              <a:rPr lang="en-US" sz="1400" dirty="0">
                <a:solidFill>
                  <a:srgbClr val="222222"/>
                </a:solidFill>
                <a:highlight>
                  <a:srgbClr val="FFFFFF"/>
                </a:highlight>
                <a:latin typeface="Spectral"/>
                <a:ea typeface="Merriweather"/>
                <a:cs typeface="Merriweather"/>
                <a:sym typeface="Merriweather"/>
              </a:rPr>
              <a:t> statement, when used inside the loop, will terminate the loop and exit. If used inside nested loops, it will break out from the current loop.</a:t>
            </a:r>
          </a:p>
          <a:p>
            <a:pPr marL="457200" lvl="0" indent="-298450">
              <a:lnSpc>
                <a:spcPct val="115000"/>
              </a:lnSpc>
              <a:buClr>
                <a:srgbClr val="222222"/>
              </a:buClr>
              <a:buSzPts val="1100"/>
              <a:buFont typeface="Wingdings" panose="05000000000000000000" pitchFamily="2" charset="2"/>
              <a:buChar char="q"/>
            </a:pPr>
            <a:r>
              <a:rPr lang="en-US" sz="1400" dirty="0">
                <a:solidFill>
                  <a:srgbClr val="222222"/>
                </a:solidFill>
                <a:highlight>
                  <a:srgbClr val="FFFFFF"/>
                </a:highlight>
                <a:latin typeface="Spectral"/>
                <a:ea typeface="Merriweather"/>
                <a:cs typeface="Merriweather"/>
                <a:sym typeface="Merriweather"/>
              </a:rPr>
              <a:t>A </a:t>
            </a:r>
            <a:r>
              <a:rPr lang="en-US" sz="1400" b="1" dirty="0">
                <a:solidFill>
                  <a:srgbClr val="222222"/>
                </a:solidFill>
                <a:highlight>
                  <a:srgbClr val="FFFFFF"/>
                </a:highlight>
                <a:latin typeface="Spectral"/>
                <a:ea typeface="Merriweather"/>
                <a:cs typeface="Merriweather"/>
                <a:sym typeface="Merriweather"/>
              </a:rPr>
              <a:t>continue</a:t>
            </a:r>
            <a:r>
              <a:rPr lang="en-US" sz="1400" dirty="0">
                <a:solidFill>
                  <a:srgbClr val="222222"/>
                </a:solidFill>
                <a:highlight>
                  <a:srgbClr val="FFFFFF"/>
                </a:highlight>
                <a:latin typeface="Spectral"/>
                <a:ea typeface="Merriweather"/>
                <a:cs typeface="Merriweather"/>
                <a:sym typeface="Merriweather"/>
              </a:rPr>
              <a:t> statement will stop the current execution when used inside a loop, and the control will go back to the start of the loop.</a:t>
            </a:r>
          </a:p>
          <a:p>
            <a:pPr marL="457200" lvl="0" indent="-298450">
              <a:lnSpc>
                <a:spcPct val="115000"/>
              </a:lnSpc>
              <a:buClr>
                <a:srgbClr val="222222"/>
              </a:buClr>
              <a:buSzPts val="1100"/>
              <a:buFont typeface="Wingdings" panose="05000000000000000000" pitchFamily="2" charset="2"/>
              <a:buChar char="q"/>
            </a:pPr>
            <a:r>
              <a:rPr lang="en-US" sz="1400" dirty="0">
                <a:solidFill>
                  <a:srgbClr val="222222"/>
                </a:solidFill>
                <a:highlight>
                  <a:srgbClr val="FFFFFF"/>
                </a:highlight>
                <a:latin typeface="Spectral"/>
                <a:ea typeface="Merriweather"/>
                <a:cs typeface="Merriweather"/>
                <a:sym typeface="Merriweather"/>
              </a:rPr>
              <a:t>A </a:t>
            </a:r>
            <a:r>
              <a:rPr lang="en-US" sz="1400" b="1" dirty="0">
                <a:solidFill>
                  <a:srgbClr val="222222"/>
                </a:solidFill>
                <a:highlight>
                  <a:srgbClr val="FFFFFF"/>
                </a:highlight>
                <a:latin typeface="Spectral"/>
                <a:ea typeface="Merriweather"/>
                <a:cs typeface="Merriweather"/>
                <a:sym typeface="Merriweather"/>
              </a:rPr>
              <a:t>pass </a:t>
            </a:r>
            <a:r>
              <a:rPr lang="en-US" sz="1400" dirty="0">
                <a:solidFill>
                  <a:srgbClr val="222222"/>
                </a:solidFill>
                <a:highlight>
                  <a:srgbClr val="FFFFFF"/>
                </a:highlight>
                <a:latin typeface="Spectral"/>
                <a:ea typeface="Merriweather"/>
                <a:cs typeface="Merriweather"/>
                <a:sym typeface="Merriweather"/>
              </a:rPr>
              <a:t>statement is a null statement. When the Python interpreter comes across the pass statement, it does nothing and is ignored.</a:t>
            </a:r>
          </a:p>
        </p:txBody>
      </p:sp>
      <p:sp>
        <p:nvSpPr>
          <p:cNvPr id="7" name="Google Shape;292;p51">
            <a:extLst>
              <a:ext uri="{FF2B5EF4-FFF2-40B4-BE49-F238E27FC236}">
                <a16:creationId xmlns:a16="http://schemas.microsoft.com/office/drawing/2014/main" id="{CFF6A268-6301-98C5-5184-052AA965E982}"/>
              </a:ext>
            </a:extLst>
          </p:cNvPr>
          <p:cNvSpPr txBox="1"/>
          <p:nvPr/>
        </p:nvSpPr>
        <p:spPr>
          <a:xfrm>
            <a:off x="467649" y="3587282"/>
            <a:ext cx="3414502" cy="2339072"/>
          </a:xfrm>
          <a:prstGeom prst="rect">
            <a:avLst/>
          </a:prstGeom>
          <a:solidFill>
            <a:srgbClr val="F9F9F9"/>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400" b="1" dirty="0">
                <a:latin typeface="Spectral"/>
                <a:ea typeface="Merriweather"/>
                <a:cs typeface="Merriweather"/>
                <a:sym typeface="Merriweather"/>
              </a:rPr>
              <a:t>Break Statement Example</a:t>
            </a:r>
            <a:endParaRPr sz="1400" b="1"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for i in range(10):    </a:t>
            </a: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    if i == 7:</a:t>
            </a: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        break  </a:t>
            </a: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    print( i, end = ",")</a:t>
            </a:r>
            <a:endParaRPr sz="1400" dirty="0">
              <a:latin typeface="Spectral"/>
              <a:ea typeface="Merriweather"/>
              <a:cs typeface="Merriweather"/>
              <a:sym typeface="Merriweather"/>
            </a:endParaRPr>
          </a:p>
          <a:p>
            <a:pPr marL="0" lvl="0" indent="0" algn="l" rtl="0">
              <a:spcBef>
                <a:spcPts val="0"/>
              </a:spcBef>
              <a:spcAft>
                <a:spcPts val="0"/>
              </a:spcAft>
              <a:buNone/>
            </a:pPr>
            <a:endParaRPr lang="en-IN" sz="1400"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marL="0" lvl="0" indent="0" algn="l" rtl="0">
              <a:spcBef>
                <a:spcPts val="0"/>
              </a:spcBef>
              <a:spcAft>
                <a:spcPts val="0"/>
              </a:spcAft>
              <a:buNone/>
            </a:pPr>
            <a:r>
              <a:rPr lang="en" sz="1400" b="1" dirty="0">
                <a:latin typeface="Spectral"/>
                <a:ea typeface="Merriweather"/>
                <a:cs typeface="Merriweather"/>
                <a:sym typeface="Merriweather"/>
              </a:rPr>
              <a:t>Output:</a:t>
            </a:r>
            <a:endParaRPr sz="1400" b="1"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0,1,2,3,4,5,6,</a:t>
            </a:r>
            <a:endParaRPr sz="1400" dirty="0">
              <a:latin typeface="Spectral"/>
              <a:ea typeface="Merriweather"/>
              <a:cs typeface="Merriweather"/>
              <a:sym typeface="Merriweather"/>
            </a:endParaRPr>
          </a:p>
        </p:txBody>
      </p:sp>
      <p:sp>
        <p:nvSpPr>
          <p:cNvPr id="8" name="Google Shape;291;p51">
            <a:extLst>
              <a:ext uri="{FF2B5EF4-FFF2-40B4-BE49-F238E27FC236}">
                <a16:creationId xmlns:a16="http://schemas.microsoft.com/office/drawing/2014/main" id="{CF9F375B-5697-BC3A-5129-B3C5EF12469A}"/>
              </a:ext>
            </a:extLst>
          </p:cNvPr>
          <p:cNvSpPr txBox="1"/>
          <p:nvPr/>
        </p:nvSpPr>
        <p:spPr>
          <a:xfrm>
            <a:off x="4309274" y="3587283"/>
            <a:ext cx="3539326" cy="2339072"/>
          </a:xfrm>
          <a:prstGeom prst="rect">
            <a:avLst/>
          </a:prstGeom>
          <a:solidFill>
            <a:srgbClr val="F9F9F9"/>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400" b="1" dirty="0">
                <a:latin typeface="Spectral"/>
                <a:ea typeface="Merriweather"/>
                <a:cs typeface="Merriweather"/>
                <a:sym typeface="Merriweather"/>
              </a:rPr>
              <a:t>Continue Statement Example</a:t>
            </a:r>
            <a:endParaRPr sz="1400"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for i in range(10):    </a:t>
            </a: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    if i == 7:</a:t>
            </a: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        continue  </a:t>
            </a: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    print( i, end = ",")</a:t>
            </a:r>
            <a:endParaRPr sz="1400" dirty="0">
              <a:latin typeface="Spectral"/>
              <a:ea typeface="Merriweather"/>
              <a:cs typeface="Merriweather"/>
              <a:sym typeface="Merriweather"/>
            </a:endParaRPr>
          </a:p>
          <a:p>
            <a:pPr marL="0" lvl="0" indent="0" algn="l" rtl="0">
              <a:spcBef>
                <a:spcPts val="0"/>
              </a:spcBef>
              <a:spcAft>
                <a:spcPts val="0"/>
              </a:spcAft>
              <a:buNone/>
            </a:pPr>
            <a:endParaRPr lang="en-IN" sz="1400"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marL="0" lvl="0" indent="0" algn="l" rtl="0">
              <a:spcBef>
                <a:spcPts val="0"/>
              </a:spcBef>
              <a:spcAft>
                <a:spcPts val="0"/>
              </a:spcAft>
              <a:buNone/>
            </a:pPr>
            <a:r>
              <a:rPr lang="en" sz="1400" b="1" dirty="0">
                <a:latin typeface="Spectral"/>
                <a:ea typeface="Merriweather"/>
                <a:cs typeface="Merriweather"/>
                <a:sym typeface="Merriweather"/>
              </a:rPr>
              <a:t>Output:</a:t>
            </a:r>
            <a:endParaRPr sz="1400" b="1"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0,1,2,3,4,5,6,8,9,</a:t>
            </a:r>
            <a:endParaRPr sz="1400" dirty="0">
              <a:latin typeface="Spectral"/>
              <a:ea typeface="Merriweather"/>
              <a:cs typeface="Merriweather"/>
              <a:sym typeface="Merriweather"/>
            </a:endParaRPr>
          </a:p>
        </p:txBody>
      </p:sp>
      <p:sp>
        <p:nvSpPr>
          <p:cNvPr id="9" name="Google Shape;290;p51">
            <a:extLst>
              <a:ext uri="{FF2B5EF4-FFF2-40B4-BE49-F238E27FC236}">
                <a16:creationId xmlns:a16="http://schemas.microsoft.com/office/drawing/2014/main" id="{5961BC4A-C1B9-6EE5-E1EC-CA846B818229}"/>
              </a:ext>
            </a:extLst>
          </p:cNvPr>
          <p:cNvSpPr txBox="1"/>
          <p:nvPr/>
        </p:nvSpPr>
        <p:spPr>
          <a:xfrm>
            <a:off x="8275723" y="3587285"/>
            <a:ext cx="3332077" cy="2339069"/>
          </a:xfrm>
          <a:prstGeom prst="rect">
            <a:avLst/>
          </a:prstGeom>
          <a:solidFill>
            <a:srgbClr val="F9F9F9"/>
          </a:solid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sz="1400" b="1" dirty="0">
                <a:latin typeface="Spectral"/>
                <a:ea typeface="Merriweather"/>
                <a:cs typeface="Merriweather"/>
                <a:sym typeface="Merriweather"/>
              </a:rPr>
              <a:t>Pass Statement Example</a:t>
            </a:r>
            <a:endParaRPr sz="1400" dirty="0">
              <a:solidFill>
                <a:srgbClr val="222222"/>
              </a:solidFill>
              <a:latin typeface="Spectral"/>
              <a:ea typeface="Merriweather"/>
              <a:cs typeface="Merriweather"/>
              <a:sym typeface="Merriweather"/>
            </a:endParaRPr>
          </a:p>
          <a:p>
            <a:pPr marL="0" lvl="0" indent="0" algn="l" rtl="0">
              <a:spcBef>
                <a:spcPts val="0"/>
              </a:spcBef>
              <a:spcAft>
                <a:spcPts val="0"/>
              </a:spcAft>
              <a:buNone/>
            </a:pPr>
            <a:endParaRPr sz="1400" dirty="0">
              <a:solidFill>
                <a:srgbClr val="222222"/>
              </a:solidFill>
              <a:latin typeface="Spectral"/>
              <a:ea typeface="Merriweather"/>
              <a:cs typeface="Merriweather"/>
              <a:sym typeface="Merriweather"/>
            </a:endParaRPr>
          </a:p>
          <a:p>
            <a:pPr marL="0" lvl="0" indent="0" algn="l" rtl="0">
              <a:spcBef>
                <a:spcPts val="0"/>
              </a:spcBef>
              <a:spcAft>
                <a:spcPts val="0"/>
              </a:spcAft>
              <a:buNone/>
            </a:pPr>
            <a:r>
              <a:rPr lang="en" sz="1400" dirty="0">
                <a:solidFill>
                  <a:srgbClr val="222222"/>
                </a:solidFill>
                <a:latin typeface="Spectral"/>
                <a:ea typeface="Merriweather"/>
                <a:cs typeface="Merriweather"/>
                <a:sym typeface="Merriweather"/>
              </a:rPr>
              <a:t>def my_func():</a:t>
            </a:r>
            <a:endParaRPr sz="1400" dirty="0">
              <a:solidFill>
                <a:srgbClr val="222222"/>
              </a:solidFill>
              <a:latin typeface="Spectral"/>
              <a:ea typeface="Merriweather"/>
              <a:cs typeface="Merriweather"/>
              <a:sym typeface="Merriweather"/>
            </a:endParaRPr>
          </a:p>
          <a:p>
            <a:pPr marL="0" lvl="0" indent="0" algn="l" rtl="0">
              <a:spcBef>
                <a:spcPts val="0"/>
              </a:spcBef>
              <a:spcAft>
                <a:spcPts val="0"/>
              </a:spcAft>
              <a:buNone/>
            </a:pPr>
            <a:r>
              <a:rPr lang="en" sz="1400" dirty="0">
                <a:solidFill>
                  <a:srgbClr val="222222"/>
                </a:solidFill>
                <a:latin typeface="Spectral"/>
                <a:ea typeface="Merriweather"/>
                <a:cs typeface="Merriweather"/>
                <a:sym typeface="Merriweather"/>
              </a:rPr>
              <a:t>    print('pass inside function')</a:t>
            </a:r>
            <a:endParaRPr sz="1400" dirty="0">
              <a:solidFill>
                <a:srgbClr val="222222"/>
              </a:solidFill>
              <a:latin typeface="Spectral"/>
              <a:ea typeface="Merriweather"/>
              <a:cs typeface="Merriweather"/>
              <a:sym typeface="Merriweather"/>
            </a:endParaRPr>
          </a:p>
          <a:p>
            <a:pPr marL="0" lvl="0" indent="0" algn="l" rtl="0">
              <a:spcBef>
                <a:spcPts val="0"/>
              </a:spcBef>
              <a:spcAft>
                <a:spcPts val="0"/>
              </a:spcAft>
              <a:buNone/>
            </a:pPr>
            <a:r>
              <a:rPr lang="en" sz="1400" dirty="0">
                <a:solidFill>
                  <a:srgbClr val="222222"/>
                </a:solidFill>
                <a:latin typeface="Spectral"/>
                <a:ea typeface="Merriweather"/>
                <a:cs typeface="Merriweather"/>
                <a:sym typeface="Merriweather"/>
              </a:rPr>
              <a:t>    pass</a:t>
            </a:r>
            <a:endParaRPr sz="1400" dirty="0">
              <a:solidFill>
                <a:srgbClr val="222222"/>
              </a:solidFill>
              <a:latin typeface="Spectral"/>
              <a:ea typeface="Merriweather"/>
              <a:cs typeface="Merriweather"/>
              <a:sym typeface="Merriweather"/>
            </a:endParaRPr>
          </a:p>
          <a:p>
            <a:pPr marL="0" lvl="0" indent="0" algn="l" rtl="0">
              <a:spcBef>
                <a:spcPts val="0"/>
              </a:spcBef>
              <a:spcAft>
                <a:spcPts val="0"/>
              </a:spcAft>
              <a:buNone/>
            </a:pPr>
            <a:r>
              <a:rPr lang="en" sz="1400" dirty="0">
                <a:solidFill>
                  <a:srgbClr val="222222"/>
                </a:solidFill>
                <a:latin typeface="Spectral"/>
                <a:ea typeface="Merriweather"/>
                <a:cs typeface="Merriweather"/>
                <a:sym typeface="Merriweather"/>
              </a:rPr>
              <a:t>my_func()</a:t>
            </a:r>
            <a:endParaRPr sz="1400" dirty="0">
              <a:solidFill>
                <a:srgbClr val="222222"/>
              </a:solidFill>
              <a:latin typeface="Spectral"/>
              <a:ea typeface="Merriweather"/>
              <a:cs typeface="Merriweather"/>
              <a:sym typeface="Merriweather"/>
            </a:endParaRPr>
          </a:p>
          <a:p>
            <a:pPr marL="215900" marR="215900" lvl="0" indent="0" algn="l" rtl="0">
              <a:lnSpc>
                <a:spcPct val="160000"/>
              </a:lnSpc>
              <a:spcBef>
                <a:spcPts val="0"/>
              </a:spcBef>
              <a:spcAft>
                <a:spcPts val="0"/>
              </a:spcAft>
              <a:buNone/>
            </a:pPr>
            <a:endParaRPr sz="1100" dirty="0">
              <a:solidFill>
                <a:srgbClr val="222222"/>
              </a:solidFill>
              <a:latin typeface="Spectral"/>
              <a:ea typeface="Merriweather"/>
              <a:cs typeface="Merriweather"/>
              <a:sym typeface="Merriweather"/>
            </a:endParaRPr>
          </a:p>
          <a:p>
            <a:pPr marL="0" lvl="0" indent="0" algn="l" rtl="0">
              <a:lnSpc>
                <a:spcPct val="115000"/>
              </a:lnSpc>
              <a:spcBef>
                <a:spcPts val="0"/>
              </a:spcBef>
              <a:spcAft>
                <a:spcPts val="0"/>
              </a:spcAft>
              <a:buNone/>
            </a:pPr>
            <a:r>
              <a:rPr lang="en" sz="1400" b="1" dirty="0">
                <a:solidFill>
                  <a:srgbClr val="222222"/>
                </a:solidFill>
                <a:latin typeface="Spectral"/>
                <a:ea typeface="Merriweather"/>
                <a:cs typeface="Merriweather"/>
                <a:sym typeface="Merriweather"/>
              </a:rPr>
              <a:t>Output:</a:t>
            </a:r>
            <a:endParaRPr sz="1400" b="1" dirty="0">
              <a:solidFill>
                <a:srgbClr val="222222"/>
              </a:solidFill>
              <a:latin typeface="Spectral"/>
              <a:ea typeface="Merriweather"/>
              <a:cs typeface="Merriweather"/>
              <a:sym typeface="Merriweather"/>
            </a:endParaRPr>
          </a:p>
          <a:p>
            <a:pPr marL="215900" marR="215900" lvl="0" indent="0" algn="l" rtl="0">
              <a:lnSpc>
                <a:spcPct val="160000"/>
              </a:lnSpc>
              <a:spcBef>
                <a:spcPts val="0"/>
              </a:spcBef>
              <a:spcAft>
                <a:spcPts val="0"/>
              </a:spcAft>
              <a:buNone/>
            </a:pPr>
            <a:r>
              <a:rPr lang="en" sz="1400" dirty="0">
                <a:solidFill>
                  <a:srgbClr val="222222"/>
                </a:solidFill>
                <a:latin typeface="Spectral"/>
                <a:ea typeface="Merriweather"/>
                <a:cs typeface="Merriweather"/>
                <a:sym typeface="Merriweather"/>
              </a:rPr>
              <a:t>pass inside function</a:t>
            </a:r>
            <a:endParaRPr sz="1400" dirty="0">
              <a:solidFill>
                <a:srgbClr val="222222"/>
              </a:solidFill>
              <a:latin typeface="Spectral"/>
              <a:ea typeface="Merriweather"/>
              <a:cs typeface="Merriweather"/>
              <a:sym typeface="Merriweather"/>
            </a:endParaRPr>
          </a:p>
        </p:txBody>
      </p:sp>
    </p:spTree>
    <p:extLst>
      <p:ext uri="{BB962C8B-B14F-4D97-AF65-F5344CB8AC3E}">
        <p14:creationId xmlns:p14="http://schemas.microsoft.com/office/powerpoint/2010/main" val="323469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C913C-AC55-F2F8-6403-9B938A9306A3}"/>
            </a:ext>
          </a:extLst>
        </p:cNvPr>
        <p:cNvGrpSpPr/>
        <p:nvPr/>
      </p:nvGrpSpPr>
      <p:grpSpPr>
        <a:xfrm>
          <a:off x="0" y="0"/>
          <a:ext cx="0" cy="0"/>
          <a:chOff x="0" y="0"/>
          <a:chExt cx="0" cy="0"/>
        </a:xfrm>
      </p:grpSpPr>
      <p:sp>
        <p:nvSpPr>
          <p:cNvPr id="14" name="Google Shape;176;p38">
            <a:extLst>
              <a:ext uri="{FF2B5EF4-FFF2-40B4-BE49-F238E27FC236}">
                <a16:creationId xmlns:a16="http://schemas.microsoft.com/office/drawing/2014/main" id="{BA0F285A-4FBC-188B-2A42-0DF14D56AD08}"/>
              </a:ext>
            </a:extLst>
          </p:cNvPr>
          <p:cNvSpPr txBox="1">
            <a:spLocks/>
          </p:cNvSpPr>
          <p:nvPr/>
        </p:nvSpPr>
        <p:spPr>
          <a:xfrm>
            <a:off x="6965950" y="2579757"/>
            <a:ext cx="4641850" cy="3644026"/>
          </a:xfrm>
          <a:prstGeom prst="rect">
            <a:avLst/>
          </a:prstGeom>
          <a:solidFill>
            <a:srgbClr val="EEEEEE"/>
          </a:solidFill>
        </p:spPr>
        <p:txBody>
          <a:bodyPr spcFirstLastPara="1" vert="horz" wrap="square" lIns="91425" tIns="91425" rIns="91425" bIns="91425" rtlCol="0" anchor="t"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spcBef>
                <a:spcPts val="0"/>
              </a:spcBef>
            </a:pPr>
            <a:r>
              <a:rPr lang="en-US" sz="2800" dirty="0">
                <a:latin typeface="Spectral"/>
                <a:ea typeface="Merriweather"/>
                <a:cs typeface="Merriweather"/>
                <a:sym typeface="Merriweather"/>
              </a:rPr>
              <a:t>The </a:t>
            </a:r>
            <a:r>
              <a:rPr lang="en-US" sz="2800" b="1" dirty="0">
                <a:latin typeface="Spectral"/>
                <a:ea typeface="Merriweather"/>
                <a:cs typeface="Merriweather"/>
                <a:sym typeface="Merriweather"/>
              </a:rPr>
              <a:t>‘self’ </a:t>
            </a:r>
            <a:r>
              <a:rPr lang="en-US" sz="2800" dirty="0">
                <a:latin typeface="Spectral"/>
                <a:ea typeface="Merriweather"/>
                <a:cs typeface="Merriweather"/>
                <a:sym typeface="Merriweather"/>
              </a:rPr>
              <a:t>parameter is a reference to the current instance of the class, and is used to access variables that belongs to the class.</a:t>
            </a:r>
          </a:p>
        </p:txBody>
      </p:sp>
      <p:sp>
        <p:nvSpPr>
          <p:cNvPr id="4" name="Rectangle 3">
            <a:extLst>
              <a:ext uri="{FF2B5EF4-FFF2-40B4-BE49-F238E27FC236}">
                <a16:creationId xmlns:a16="http://schemas.microsoft.com/office/drawing/2014/main" id="{2C0EF450-CCF4-71F1-8FCD-FDEA721DD89A}"/>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3DB9D988-876D-FB19-9104-247FAD3382C3}"/>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8AC48F03-E7E6-B64E-5CDB-A1727E6BCB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F6BF166-F8A4-5B48-068F-5F3EDB5C5608}"/>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7" name="Group 6">
            <a:extLst>
              <a:ext uri="{FF2B5EF4-FFF2-40B4-BE49-F238E27FC236}">
                <a16:creationId xmlns:a16="http://schemas.microsoft.com/office/drawing/2014/main" id="{24B7766D-CC34-2161-462F-AF79881FB7BF}"/>
              </a:ext>
            </a:extLst>
          </p:cNvPr>
          <p:cNvGrpSpPr/>
          <p:nvPr/>
        </p:nvGrpSpPr>
        <p:grpSpPr>
          <a:xfrm>
            <a:off x="8836902" y="5309383"/>
            <a:ext cx="2675648" cy="914400"/>
            <a:chOff x="584200" y="5363029"/>
            <a:chExt cx="2675648" cy="914400"/>
          </a:xfrm>
        </p:grpSpPr>
        <p:pic>
          <p:nvPicPr>
            <p:cNvPr id="8" name="Graphic 7" descr="Books with solid fill">
              <a:extLst>
                <a:ext uri="{FF2B5EF4-FFF2-40B4-BE49-F238E27FC236}">
                  <a16:creationId xmlns:a16="http://schemas.microsoft.com/office/drawing/2014/main" id="{D8084DFF-7E07-237B-88B6-124185D799A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56510" y="5471482"/>
              <a:ext cx="728507" cy="728507"/>
            </a:xfrm>
            <a:prstGeom prst="rect">
              <a:avLst/>
            </a:prstGeom>
          </p:spPr>
        </p:pic>
        <p:pic>
          <p:nvPicPr>
            <p:cNvPr id="10" name="Graphic 9" descr="Lightbulb with solid fill">
              <a:extLst>
                <a:ext uri="{FF2B5EF4-FFF2-40B4-BE49-F238E27FC236}">
                  <a16:creationId xmlns:a16="http://schemas.microsoft.com/office/drawing/2014/main" id="{C2D7641C-E87C-D7D5-1EB9-74C5DA96C21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42927" y="5471482"/>
              <a:ext cx="716921" cy="716921"/>
            </a:xfrm>
            <a:prstGeom prst="rect">
              <a:avLst/>
            </a:prstGeom>
          </p:spPr>
        </p:pic>
        <p:pic>
          <p:nvPicPr>
            <p:cNvPr id="12" name="Graphic 11" descr="Graduation cap with solid fill">
              <a:extLst>
                <a:ext uri="{FF2B5EF4-FFF2-40B4-BE49-F238E27FC236}">
                  <a16:creationId xmlns:a16="http://schemas.microsoft.com/office/drawing/2014/main" id="{B220E5F6-7F41-F812-7344-001B7F8654A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4200" y="5363029"/>
              <a:ext cx="914400" cy="914400"/>
            </a:xfrm>
            <a:prstGeom prst="rect">
              <a:avLst/>
            </a:prstGeom>
          </p:spPr>
        </p:pic>
      </p:grpSp>
      <p:sp>
        <p:nvSpPr>
          <p:cNvPr id="13" name="Rectangle 12">
            <a:extLst>
              <a:ext uri="{FF2B5EF4-FFF2-40B4-BE49-F238E27FC236}">
                <a16:creationId xmlns:a16="http://schemas.microsoft.com/office/drawing/2014/main" id="{A5F1D91A-C8D1-6049-E967-63D0E3F4A831}"/>
              </a:ext>
            </a:extLst>
          </p:cNvPr>
          <p:cNvSpPr/>
          <p:nvPr/>
        </p:nvSpPr>
        <p:spPr>
          <a:xfrm>
            <a:off x="2139950" y="825472"/>
            <a:ext cx="9652000" cy="830997"/>
          </a:xfrm>
          <a:prstGeom prst="rect">
            <a:avLst/>
          </a:prstGeom>
          <a:noFill/>
        </p:spPr>
        <p:txBody>
          <a:bodyPr wrap="square" lIns="91440" tIns="45720" rIns="91440" bIns="45720">
            <a:spAutoFit/>
          </a:bodyPr>
          <a:lstStyle/>
          <a:p>
            <a:r>
              <a:rPr lang="en-US" sz="4800" b="0" cap="none" spc="0" dirty="0">
                <a:ln w="0"/>
                <a:solidFill>
                  <a:schemeClr val="tx1"/>
                </a:solidFill>
                <a:effectLst>
                  <a:outerShdw blurRad="38100" dist="19050" dir="2700000" algn="tl" rotWithShape="0">
                    <a:schemeClr val="dk1">
                      <a:alpha val="40000"/>
                    </a:schemeClr>
                  </a:outerShdw>
                </a:effectLst>
              </a:rPr>
              <a:t>15. </a:t>
            </a:r>
            <a:r>
              <a:rPr lang="en" sz="4800" dirty="0">
                <a:ln w="0"/>
                <a:effectLst>
                  <a:outerShdw blurRad="38100" dist="19050" dir="2700000" algn="tl" rotWithShape="0">
                    <a:schemeClr val="dk1">
                      <a:alpha val="40000"/>
                    </a:schemeClr>
                  </a:outerShdw>
                </a:effectLst>
              </a:rPr>
              <a:t>What is ‘self’ Keyword in Python ?</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9" name="Google Shape;189;p39">
            <a:extLst>
              <a:ext uri="{FF2B5EF4-FFF2-40B4-BE49-F238E27FC236}">
                <a16:creationId xmlns:a16="http://schemas.microsoft.com/office/drawing/2014/main" id="{B0F9CAD8-B436-56BA-2680-C849CA92D034}"/>
              </a:ext>
            </a:extLst>
          </p:cNvPr>
          <p:cNvSpPr txBox="1"/>
          <p:nvPr/>
        </p:nvSpPr>
        <p:spPr>
          <a:xfrm>
            <a:off x="6965950" y="5314646"/>
            <a:ext cx="1775702" cy="923299"/>
          </a:xfrm>
          <a:prstGeom prst="rect">
            <a:avLst/>
          </a:prstGeom>
          <a:solidFill>
            <a:schemeClr val="lt1"/>
          </a:solidFill>
          <a:ln>
            <a:noFill/>
          </a:ln>
        </p:spPr>
        <p:txBody>
          <a:bodyPr spcFirstLastPara="1" wrap="square" lIns="91425" tIns="91425" rIns="91425" bIns="91425" anchor="t" anchorCtr="0">
            <a:spAutoFit/>
          </a:bodyPr>
          <a:lstStyle/>
          <a:p>
            <a:pPr lvl="0"/>
            <a:r>
              <a:rPr lang="en-US" sz="1600" b="1" dirty="0">
                <a:highlight>
                  <a:schemeClr val="lt1"/>
                </a:highlight>
                <a:latin typeface="Spectral"/>
              </a:rPr>
              <a:t>Output:</a:t>
            </a:r>
          </a:p>
          <a:p>
            <a:pPr lvl="0"/>
            <a:r>
              <a:rPr lang="en-US" sz="1600" dirty="0">
                <a:highlight>
                  <a:schemeClr val="lt1"/>
                </a:highlight>
                <a:latin typeface="Spectral"/>
              </a:rPr>
              <a:t>My name is Arnab. I am 28 years old.</a:t>
            </a:r>
          </a:p>
        </p:txBody>
      </p:sp>
      <p:pic>
        <p:nvPicPr>
          <p:cNvPr id="11" name="Picture 10">
            <a:extLst>
              <a:ext uri="{FF2B5EF4-FFF2-40B4-BE49-F238E27FC236}">
                <a16:creationId xmlns:a16="http://schemas.microsoft.com/office/drawing/2014/main" id="{BEF2A65E-8894-A3CA-61F9-9FE31534B8D9}"/>
              </a:ext>
            </a:extLst>
          </p:cNvPr>
          <p:cNvPicPr>
            <a:picLocks noChangeAspect="1"/>
          </p:cNvPicPr>
          <p:nvPr/>
        </p:nvPicPr>
        <p:blipFill>
          <a:blip r:embed="rId9">
            <a:extLst>
              <a:ext uri="{28A0092B-C50C-407E-A947-70E740481C1C}">
                <a14:useLocalDpi xmlns:a14="http://schemas.microsoft.com/office/drawing/2010/main" val="0"/>
              </a:ext>
            </a:extLst>
          </a:blip>
          <a:srcRect l="3690" t="7686" r="4040" b="5809"/>
          <a:stretch>
            <a:fillRect/>
          </a:stretch>
        </p:blipFill>
        <p:spPr>
          <a:xfrm>
            <a:off x="470352" y="2487745"/>
            <a:ext cx="6495598" cy="3845699"/>
          </a:xfrm>
          <a:prstGeom prst="rect">
            <a:avLst/>
          </a:prstGeom>
          <a:ln>
            <a:noFill/>
          </a:ln>
          <a:effectLst>
            <a:softEdge rad="112500"/>
          </a:effectLst>
        </p:spPr>
      </p:pic>
    </p:spTree>
    <p:extLst>
      <p:ext uri="{BB962C8B-B14F-4D97-AF65-F5344CB8AC3E}">
        <p14:creationId xmlns:p14="http://schemas.microsoft.com/office/powerpoint/2010/main" val="18000300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7164E-77CB-87CC-6319-913A12A11329}"/>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0B1BDA86-2C1B-D06A-F0A3-2C15685390F5}"/>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3117CA1F-2E74-A8C0-5C97-0040B9D2B7D6}"/>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7AD6FC8D-8C75-6A2D-37C1-E472F2F65B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F16F6F5B-BE73-BD8C-A79C-0CF9CBEF0B28}"/>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7" name="Group 6">
            <a:extLst>
              <a:ext uri="{FF2B5EF4-FFF2-40B4-BE49-F238E27FC236}">
                <a16:creationId xmlns:a16="http://schemas.microsoft.com/office/drawing/2014/main" id="{B3EC180A-BD84-DAF4-9699-B7C2B96EE6AE}"/>
              </a:ext>
            </a:extLst>
          </p:cNvPr>
          <p:cNvGrpSpPr/>
          <p:nvPr/>
        </p:nvGrpSpPr>
        <p:grpSpPr>
          <a:xfrm>
            <a:off x="8836902" y="5309383"/>
            <a:ext cx="2675648" cy="914400"/>
            <a:chOff x="584200" y="5363029"/>
            <a:chExt cx="2675648" cy="914400"/>
          </a:xfrm>
        </p:grpSpPr>
        <p:pic>
          <p:nvPicPr>
            <p:cNvPr id="8" name="Graphic 7" descr="Books with solid fill">
              <a:extLst>
                <a:ext uri="{FF2B5EF4-FFF2-40B4-BE49-F238E27FC236}">
                  <a16:creationId xmlns:a16="http://schemas.microsoft.com/office/drawing/2014/main" id="{82E42AF8-A869-8F5D-01E9-4AECDF82DE0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56510" y="5471482"/>
              <a:ext cx="728507" cy="728507"/>
            </a:xfrm>
            <a:prstGeom prst="rect">
              <a:avLst/>
            </a:prstGeom>
          </p:spPr>
        </p:pic>
        <p:pic>
          <p:nvPicPr>
            <p:cNvPr id="10" name="Graphic 9" descr="Lightbulb with solid fill">
              <a:extLst>
                <a:ext uri="{FF2B5EF4-FFF2-40B4-BE49-F238E27FC236}">
                  <a16:creationId xmlns:a16="http://schemas.microsoft.com/office/drawing/2014/main" id="{6B377720-42A1-2FFE-93F9-3DA45F6855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42927" y="5471482"/>
              <a:ext cx="716921" cy="716921"/>
            </a:xfrm>
            <a:prstGeom prst="rect">
              <a:avLst/>
            </a:prstGeom>
          </p:spPr>
        </p:pic>
        <p:pic>
          <p:nvPicPr>
            <p:cNvPr id="12" name="Graphic 11" descr="Graduation cap with solid fill">
              <a:extLst>
                <a:ext uri="{FF2B5EF4-FFF2-40B4-BE49-F238E27FC236}">
                  <a16:creationId xmlns:a16="http://schemas.microsoft.com/office/drawing/2014/main" id="{502B2D2B-DEB1-4683-DA61-366E5A41F366}"/>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4200" y="5363029"/>
              <a:ext cx="914400" cy="914400"/>
            </a:xfrm>
            <a:prstGeom prst="rect">
              <a:avLst/>
            </a:prstGeom>
          </p:spPr>
        </p:pic>
      </p:grpSp>
      <p:sp>
        <p:nvSpPr>
          <p:cNvPr id="13" name="Rectangle 12">
            <a:extLst>
              <a:ext uri="{FF2B5EF4-FFF2-40B4-BE49-F238E27FC236}">
                <a16:creationId xmlns:a16="http://schemas.microsoft.com/office/drawing/2014/main" id="{634B8EAC-ED6C-5868-B341-BA47735181F0}"/>
              </a:ext>
            </a:extLst>
          </p:cNvPr>
          <p:cNvSpPr/>
          <p:nvPr/>
        </p:nvSpPr>
        <p:spPr>
          <a:xfrm>
            <a:off x="2139950" y="917805"/>
            <a:ext cx="9652000" cy="646331"/>
          </a:xfrm>
          <a:prstGeom prst="rect">
            <a:avLst/>
          </a:prstGeom>
          <a:noFill/>
        </p:spPr>
        <p:txBody>
          <a:bodyPr wrap="square" lIns="91440" tIns="45720" rIns="91440" bIns="45720">
            <a:spAutoFit/>
          </a:bodyPr>
          <a:lstStyle/>
          <a:p>
            <a:r>
              <a:rPr lang="en-US" sz="3600" b="0" cap="none" spc="0" dirty="0">
                <a:ln w="0"/>
                <a:solidFill>
                  <a:schemeClr val="tx1"/>
                </a:solidFill>
                <a:effectLst>
                  <a:outerShdw blurRad="38100" dist="19050" dir="2700000" algn="tl" rotWithShape="0">
                    <a:schemeClr val="dk1">
                      <a:alpha val="40000"/>
                    </a:schemeClr>
                  </a:outerShdw>
                </a:effectLst>
              </a:rPr>
              <a:t>16. </a:t>
            </a:r>
            <a:r>
              <a:rPr lang="en" sz="3600" dirty="0">
                <a:ln w="0"/>
                <a:effectLst>
                  <a:outerShdw blurRad="38100" dist="19050" dir="2700000" algn="tl" rotWithShape="0">
                    <a:schemeClr val="dk1">
                      <a:alpha val="40000"/>
                    </a:schemeClr>
                  </a:outerShdw>
                </a:effectLst>
              </a:rPr>
              <a:t>Difference between Pickling and Unpickling ?</a:t>
            </a:r>
            <a:endParaRPr lang="en-US" sz="36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8ADB3004-16A1-DC3B-2A66-11881F3C6A8D}"/>
              </a:ext>
            </a:extLst>
          </p:cNvPr>
          <p:cNvSpPr txBox="1"/>
          <p:nvPr/>
        </p:nvSpPr>
        <p:spPr>
          <a:xfrm>
            <a:off x="584200" y="2382104"/>
            <a:ext cx="11023600" cy="2546821"/>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080808"/>
                </a:solidFill>
                <a:highlight>
                  <a:schemeClr val="lt1"/>
                </a:highlight>
                <a:latin typeface="Spectral"/>
                <a:ea typeface="Merriweather"/>
                <a:cs typeface="Merriweather"/>
                <a:sym typeface="Merriweather"/>
              </a:rPr>
              <a:t>Pickling:</a:t>
            </a:r>
            <a:endParaRPr b="1" dirty="0">
              <a:solidFill>
                <a:srgbClr val="080808"/>
              </a:solidFill>
              <a:highlight>
                <a:schemeClr val="lt1"/>
              </a:highlight>
              <a:latin typeface="Spectral"/>
              <a:ea typeface="Merriweather"/>
              <a:cs typeface="Merriweather"/>
              <a:sym typeface="Merriweather"/>
            </a:endParaRPr>
          </a:p>
          <a:p>
            <a:pPr marL="0" lvl="0" indent="0" algn="l" rtl="0">
              <a:lnSpc>
                <a:spcPct val="100000"/>
              </a:lnSpc>
              <a:spcBef>
                <a:spcPts val="1100"/>
              </a:spcBef>
              <a:spcAft>
                <a:spcPts val="0"/>
              </a:spcAft>
              <a:buNone/>
            </a:pPr>
            <a:r>
              <a:rPr lang="en" dirty="0">
                <a:solidFill>
                  <a:srgbClr val="080808"/>
                </a:solidFill>
                <a:highlight>
                  <a:schemeClr val="lt1"/>
                </a:highlight>
                <a:latin typeface="Spectral"/>
                <a:ea typeface="Merriweather"/>
                <a:cs typeface="Merriweather"/>
                <a:sym typeface="Merriweather"/>
              </a:rPr>
              <a:t>In python, the pickle module accepts any Python object, transforms it into a string representation, and dumps it into a file by using the dump function. This process is known as </a:t>
            </a:r>
            <a:r>
              <a:rPr lang="en" b="1" dirty="0">
                <a:solidFill>
                  <a:srgbClr val="080808"/>
                </a:solidFill>
                <a:highlight>
                  <a:schemeClr val="lt1"/>
                </a:highlight>
                <a:latin typeface="Spectral"/>
                <a:ea typeface="Merriweather"/>
                <a:cs typeface="Merriweather"/>
                <a:sym typeface="Merriweather"/>
              </a:rPr>
              <a:t>pickling</a:t>
            </a:r>
            <a:r>
              <a:rPr lang="en" dirty="0">
                <a:solidFill>
                  <a:srgbClr val="080808"/>
                </a:solidFill>
                <a:highlight>
                  <a:schemeClr val="lt1"/>
                </a:highlight>
                <a:latin typeface="Spectral"/>
                <a:ea typeface="Merriweather"/>
                <a:cs typeface="Merriweather"/>
                <a:sym typeface="Merriweather"/>
              </a:rPr>
              <a:t>. The function used for this process is </a:t>
            </a:r>
            <a:r>
              <a:rPr lang="en" dirty="0">
                <a:solidFill>
                  <a:srgbClr val="080808"/>
                </a:solidFill>
                <a:highlight>
                  <a:srgbClr val="EFEFEF"/>
                </a:highlight>
                <a:latin typeface="Spectral"/>
                <a:ea typeface="Merriweather"/>
                <a:cs typeface="Merriweather"/>
                <a:sym typeface="Merriweather"/>
              </a:rPr>
              <a:t>pickle.dump()</a:t>
            </a:r>
            <a:endParaRPr dirty="0">
              <a:solidFill>
                <a:srgbClr val="080808"/>
              </a:solidFill>
              <a:highlight>
                <a:srgbClr val="EFEFEF"/>
              </a:highlight>
              <a:latin typeface="Spectral"/>
              <a:ea typeface="Merriweather"/>
              <a:cs typeface="Merriweather"/>
              <a:sym typeface="Merriweather"/>
            </a:endParaRPr>
          </a:p>
          <a:p>
            <a:pPr marL="0" lvl="0" indent="0" algn="l" rtl="0">
              <a:lnSpc>
                <a:spcPct val="100000"/>
              </a:lnSpc>
              <a:spcBef>
                <a:spcPts val="1100"/>
              </a:spcBef>
              <a:spcAft>
                <a:spcPts val="0"/>
              </a:spcAft>
              <a:buNone/>
            </a:pPr>
            <a:r>
              <a:rPr lang="en" b="1" dirty="0">
                <a:solidFill>
                  <a:srgbClr val="080808"/>
                </a:solidFill>
                <a:highlight>
                  <a:schemeClr val="lt1"/>
                </a:highlight>
                <a:latin typeface="Spectral"/>
                <a:ea typeface="Merriweather"/>
                <a:cs typeface="Merriweather"/>
                <a:sym typeface="Merriweather"/>
              </a:rPr>
              <a:t>Unpickling:</a:t>
            </a:r>
            <a:endParaRPr b="1" dirty="0">
              <a:solidFill>
                <a:srgbClr val="080808"/>
              </a:solidFill>
              <a:highlight>
                <a:schemeClr val="lt1"/>
              </a:highlight>
              <a:latin typeface="Spectral"/>
              <a:ea typeface="Merriweather"/>
              <a:cs typeface="Merriweather"/>
              <a:sym typeface="Merriweather"/>
            </a:endParaRPr>
          </a:p>
          <a:p>
            <a:pPr marL="0" lvl="0" indent="0" algn="l" rtl="0">
              <a:lnSpc>
                <a:spcPct val="100000"/>
              </a:lnSpc>
              <a:spcBef>
                <a:spcPts val="1100"/>
              </a:spcBef>
              <a:spcAft>
                <a:spcPts val="0"/>
              </a:spcAft>
              <a:buNone/>
            </a:pPr>
            <a:r>
              <a:rPr lang="en" dirty="0">
                <a:solidFill>
                  <a:srgbClr val="080808"/>
                </a:solidFill>
                <a:highlight>
                  <a:schemeClr val="lt1"/>
                </a:highlight>
                <a:latin typeface="Spectral"/>
                <a:ea typeface="Merriweather"/>
                <a:cs typeface="Merriweather"/>
                <a:sym typeface="Merriweather"/>
              </a:rPr>
              <a:t>The process of retrieving the original python object from the stored string representation is called </a:t>
            </a:r>
            <a:r>
              <a:rPr lang="en" b="1" dirty="0">
                <a:solidFill>
                  <a:srgbClr val="080808"/>
                </a:solidFill>
                <a:highlight>
                  <a:schemeClr val="lt1"/>
                </a:highlight>
                <a:latin typeface="Spectral"/>
                <a:ea typeface="Merriweather"/>
                <a:cs typeface="Merriweather"/>
                <a:sym typeface="Merriweather"/>
              </a:rPr>
              <a:t>unpickling</a:t>
            </a:r>
            <a:r>
              <a:rPr lang="en" dirty="0">
                <a:solidFill>
                  <a:srgbClr val="080808"/>
                </a:solidFill>
                <a:highlight>
                  <a:schemeClr val="lt1"/>
                </a:highlight>
                <a:latin typeface="Spectral"/>
                <a:ea typeface="Merriweather"/>
                <a:cs typeface="Merriweather"/>
                <a:sym typeface="Merriweather"/>
              </a:rPr>
              <a:t>. </a:t>
            </a:r>
            <a:endParaRPr dirty="0">
              <a:solidFill>
                <a:srgbClr val="080808"/>
              </a:solidFill>
              <a:highlight>
                <a:schemeClr val="lt1"/>
              </a:highlight>
              <a:latin typeface="Spectral"/>
              <a:ea typeface="Merriweather"/>
              <a:cs typeface="Merriweather"/>
              <a:sym typeface="Merriweather"/>
            </a:endParaRPr>
          </a:p>
          <a:p>
            <a:pPr marL="0" lvl="0" indent="0" algn="l" rtl="0">
              <a:lnSpc>
                <a:spcPct val="100000"/>
              </a:lnSpc>
              <a:spcBef>
                <a:spcPts val="0"/>
              </a:spcBef>
              <a:spcAft>
                <a:spcPts val="0"/>
              </a:spcAft>
              <a:buNone/>
            </a:pPr>
            <a:r>
              <a:rPr lang="en" dirty="0">
                <a:solidFill>
                  <a:srgbClr val="080808"/>
                </a:solidFill>
                <a:highlight>
                  <a:schemeClr val="lt1"/>
                </a:highlight>
                <a:latin typeface="Spectral"/>
                <a:ea typeface="Merriweather"/>
                <a:cs typeface="Merriweather"/>
                <a:sym typeface="Merriweather"/>
              </a:rPr>
              <a:t>The function used for this process is </a:t>
            </a:r>
            <a:r>
              <a:rPr lang="en" dirty="0">
                <a:solidFill>
                  <a:srgbClr val="080808"/>
                </a:solidFill>
                <a:highlight>
                  <a:srgbClr val="EFEFEF"/>
                </a:highlight>
                <a:latin typeface="Spectral"/>
                <a:ea typeface="Merriweather"/>
                <a:cs typeface="Merriweather"/>
                <a:sym typeface="Merriweather"/>
              </a:rPr>
              <a:t>pickle.load()</a:t>
            </a:r>
            <a:endParaRPr dirty="0">
              <a:solidFill>
                <a:srgbClr val="080808"/>
              </a:solidFill>
              <a:highlight>
                <a:srgbClr val="EFEFEF"/>
              </a:highlight>
              <a:latin typeface="Spectral"/>
              <a:ea typeface="Merriweather"/>
              <a:cs typeface="Merriweather"/>
              <a:sym typeface="Merriweather"/>
            </a:endParaRPr>
          </a:p>
        </p:txBody>
      </p:sp>
      <p:sp>
        <p:nvSpPr>
          <p:cNvPr id="3" name="Google Shape;309;p53">
            <a:extLst>
              <a:ext uri="{FF2B5EF4-FFF2-40B4-BE49-F238E27FC236}">
                <a16:creationId xmlns:a16="http://schemas.microsoft.com/office/drawing/2014/main" id="{BD6B0E64-C369-392F-AF08-DBC585D2281A}"/>
              </a:ext>
            </a:extLst>
          </p:cNvPr>
          <p:cNvSpPr txBox="1"/>
          <p:nvPr/>
        </p:nvSpPr>
        <p:spPr>
          <a:xfrm>
            <a:off x="422650" y="5093611"/>
            <a:ext cx="8509502" cy="1292631"/>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Font typeface="Wingdings" panose="05000000000000000000" pitchFamily="2" charset="2"/>
              <a:buChar char="q"/>
            </a:pPr>
            <a:r>
              <a:rPr lang="en" b="1" dirty="0">
                <a:highlight>
                  <a:schemeClr val="lt1"/>
                </a:highlight>
                <a:latin typeface="Spectral"/>
                <a:ea typeface="Merriweather"/>
                <a:cs typeface="Merriweather"/>
                <a:sym typeface="Merriweather"/>
              </a:rPr>
              <a:t>Pickling</a:t>
            </a:r>
            <a:r>
              <a:rPr lang="en" dirty="0">
                <a:highlight>
                  <a:schemeClr val="lt1"/>
                </a:highlight>
                <a:latin typeface="Spectral"/>
                <a:ea typeface="Merriweather"/>
                <a:cs typeface="Merriweather"/>
                <a:sym typeface="Merriweather"/>
              </a:rPr>
              <a:t>, also called </a:t>
            </a:r>
            <a:r>
              <a:rPr lang="en" b="1" dirty="0">
                <a:highlight>
                  <a:schemeClr val="lt1"/>
                </a:highlight>
                <a:latin typeface="Spectral"/>
                <a:ea typeface="Merriweather"/>
                <a:cs typeface="Merriweather"/>
                <a:sym typeface="Merriweather"/>
              </a:rPr>
              <a:t>serialization</a:t>
            </a:r>
            <a:r>
              <a:rPr lang="en" dirty="0">
                <a:highlight>
                  <a:schemeClr val="lt1"/>
                </a:highlight>
                <a:latin typeface="Spectral"/>
                <a:ea typeface="Merriweather"/>
                <a:cs typeface="Merriweather"/>
                <a:sym typeface="Merriweather"/>
              </a:rPr>
              <a:t>, involves converting a Python object into a series of bytes which can be written out to a file.</a:t>
            </a:r>
            <a:endParaRPr dirty="0">
              <a:highlight>
                <a:schemeClr val="lt1"/>
              </a:highlight>
              <a:latin typeface="Spectral"/>
              <a:ea typeface="Merriweather"/>
              <a:cs typeface="Merriweather"/>
              <a:sym typeface="Merriweather"/>
            </a:endParaRPr>
          </a:p>
          <a:p>
            <a:pPr marL="457200" lvl="0" indent="-298450" algn="l" rtl="0">
              <a:spcBef>
                <a:spcPts val="0"/>
              </a:spcBef>
              <a:spcAft>
                <a:spcPts val="0"/>
              </a:spcAft>
              <a:buSzPts val="1100"/>
              <a:buFont typeface="Wingdings" panose="05000000000000000000" pitchFamily="2" charset="2"/>
              <a:buChar char="q"/>
            </a:pPr>
            <a:r>
              <a:rPr lang="en" b="1" dirty="0">
                <a:highlight>
                  <a:schemeClr val="lt1"/>
                </a:highlight>
                <a:latin typeface="Spectral"/>
                <a:ea typeface="Merriweather"/>
                <a:cs typeface="Merriweather"/>
                <a:sym typeface="Merriweather"/>
              </a:rPr>
              <a:t>Unpicking</a:t>
            </a:r>
            <a:r>
              <a:rPr lang="en" dirty="0">
                <a:highlight>
                  <a:schemeClr val="lt1"/>
                </a:highlight>
                <a:latin typeface="Spectral"/>
                <a:ea typeface="Merriweather"/>
                <a:cs typeface="Merriweather"/>
                <a:sym typeface="Merriweather"/>
              </a:rPr>
              <a:t>, or </a:t>
            </a:r>
            <a:r>
              <a:rPr lang="en" b="1" dirty="0">
                <a:highlight>
                  <a:schemeClr val="lt1"/>
                </a:highlight>
                <a:latin typeface="Spectral"/>
                <a:ea typeface="Merriweather"/>
                <a:cs typeface="Merriweather"/>
                <a:sym typeface="Merriweather"/>
              </a:rPr>
              <a:t>de-serialization</a:t>
            </a:r>
            <a:r>
              <a:rPr lang="en" dirty="0">
                <a:highlight>
                  <a:schemeClr val="lt1"/>
                </a:highlight>
                <a:latin typeface="Spectral"/>
                <a:ea typeface="Merriweather"/>
                <a:cs typeface="Merriweather"/>
                <a:sym typeface="Merriweather"/>
              </a:rPr>
              <a:t>, does the opposite it converts a series of bytes into the Python object it represents.</a:t>
            </a:r>
            <a:endParaRPr dirty="0">
              <a:highlight>
                <a:schemeClr val="lt1"/>
              </a:highlight>
              <a:latin typeface="Spectral"/>
              <a:ea typeface="Merriweather"/>
              <a:cs typeface="Merriweather"/>
              <a:sym typeface="Merriweather"/>
            </a:endParaRPr>
          </a:p>
        </p:txBody>
      </p:sp>
    </p:spTree>
    <p:extLst>
      <p:ext uri="{BB962C8B-B14F-4D97-AF65-F5344CB8AC3E}">
        <p14:creationId xmlns:p14="http://schemas.microsoft.com/office/powerpoint/2010/main" val="3092984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E1372D-6220-E8B1-04D2-925E5B6D401D}"/>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14CCC5C4-0030-494F-2B4C-A7591910B6DF}"/>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2D8B97ED-64E2-43BA-CBBE-1A9BE9D59541}"/>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B8EF9B56-001E-E07F-4DDB-396C31FE9B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0F5F0A65-D47B-417D-E241-92298E371C72}"/>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7" name="Group 6">
            <a:extLst>
              <a:ext uri="{FF2B5EF4-FFF2-40B4-BE49-F238E27FC236}">
                <a16:creationId xmlns:a16="http://schemas.microsoft.com/office/drawing/2014/main" id="{4ECFC33C-936C-13E8-ADB3-FFB2A0BAE768}"/>
              </a:ext>
            </a:extLst>
          </p:cNvPr>
          <p:cNvGrpSpPr/>
          <p:nvPr/>
        </p:nvGrpSpPr>
        <p:grpSpPr>
          <a:xfrm>
            <a:off x="9817100" y="5890727"/>
            <a:ext cx="1790700" cy="638091"/>
            <a:chOff x="584200" y="5363029"/>
            <a:chExt cx="2675648" cy="914400"/>
          </a:xfrm>
        </p:grpSpPr>
        <p:pic>
          <p:nvPicPr>
            <p:cNvPr id="8" name="Graphic 7" descr="Books with solid fill">
              <a:extLst>
                <a:ext uri="{FF2B5EF4-FFF2-40B4-BE49-F238E27FC236}">
                  <a16:creationId xmlns:a16="http://schemas.microsoft.com/office/drawing/2014/main" id="{81FA25F2-EAD5-B05E-782C-D1349BCBA4A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56510" y="5471482"/>
              <a:ext cx="728507" cy="728507"/>
            </a:xfrm>
            <a:prstGeom prst="rect">
              <a:avLst/>
            </a:prstGeom>
          </p:spPr>
        </p:pic>
        <p:pic>
          <p:nvPicPr>
            <p:cNvPr id="10" name="Graphic 9" descr="Lightbulb with solid fill">
              <a:extLst>
                <a:ext uri="{FF2B5EF4-FFF2-40B4-BE49-F238E27FC236}">
                  <a16:creationId xmlns:a16="http://schemas.microsoft.com/office/drawing/2014/main" id="{6FCC54C0-48E6-679F-6AF4-EED5024057E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42927" y="5471482"/>
              <a:ext cx="716921" cy="716921"/>
            </a:xfrm>
            <a:prstGeom prst="rect">
              <a:avLst/>
            </a:prstGeom>
          </p:spPr>
        </p:pic>
        <p:pic>
          <p:nvPicPr>
            <p:cNvPr id="12" name="Graphic 11" descr="Graduation cap with solid fill">
              <a:extLst>
                <a:ext uri="{FF2B5EF4-FFF2-40B4-BE49-F238E27FC236}">
                  <a16:creationId xmlns:a16="http://schemas.microsoft.com/office/drawing/2014/main" id="{82F7B0A5-FB3F-8BFB-F0F5-ABAF3F7DCE9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4200" y="5363029"/>
              <a:ext cx="914400" cy="914400"/>
            </a:xfrm>
            <a:prstGeom prst="rect">
              <a:avLst/>
            </a:prstGeom>
          </p:spPr>
        </p:pic>
      </p:grpSp>
      <p:sp>
        <p:nvSpPr>
          <p:cNvPr id="13" name="Rectangle 12">
            <a:extLst>
              <a:ext uri="{FF2B5EF4-FFF2-40B4-BE49-F238E27FC236}">
                <a16:creationId xmlns:a16="http://schemas.microsoft.com/office/drawing/2014/main" id="{1F3E3DB4-9C14-703A-37E5-6166D8B36812}"/>
              </a:ext>
            </a:extLst>
          </p:cNvPr>
          <p:cNvSpPr/>
          <p:nvPr/>
        </p:nvSpPr>
        <p:spPr>
          <a:xfrm>
            <a:off x="2187575" y="872086"/>
            <a:ext cx="9652000" cy="769441"/>
          </a:xfrm>
          <a:prstGeom prst="rect">
            <a:avLst/>
          </a:prstGeom>
          <a:noFill/>
        </p:spPr>
        <p:txBody>
          <a:bodyPr wrap="squar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17. </a:t>
            </a:r>
            <a:r>
              <a:rPr lang="en" sz="4400" dirty="0">
                <a:ln w="0"/>
                <a:effectLst>
                  <a:outerShdw blurRad="38100" dist="19050" dir="2700000" algn="tl" rotWithShape="0">
                    <a:schemeClr val="dk1">
                      <a:alpha val="40000"/>
                    </a:schemeClr>
                  </a:outerShdw>
                </a:effectLst>
              </a:rPr>
              <a:t>Explain Type Conversion in Python ?</a:t>
            </a:r>
            <a:endParaRPr lang="en-US" sz="44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DD7028A5-7508-4323-D80B-25018B9B35A4}"/>
              </a:ext>
            </a:extLst>
          </p:cNvPr>
          <p:cNvSpPr txBox="1"/>
          <p:nvPr/>
        </p:nvSpPr>
        <p:spPr>
          <a:xfrm>
            <a:off x="584200" y="2382104"/>
            <a:ext cx="11023600" cy="3508623"/>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marL="457200" lvl="0" indent="-298450">
              <a:buSzPts val="1100"/>
              <a:buFont typeface="Merriweather"/>
              <a:buChar char="❏"/>
            </a:pPr>
            <a:r>
              <a:rPr lang="en-US" b="1" dirty="0">
                <a:highlight>
                  <a:schemeClr val="lt1"/>
                </a:highlight>
                <a:latin typeface="Spectral"/>
                <a:ea typeface="Merriweather"/>
                <a:cs typeface="Merriweather"/>
                <a:sym typeface="Merriweather"/>
              </a:rPr>
              <a:t>int</a:t>
            </a:r>
            <a:r>
              <a:rPr lang="en-US" dirty="0">
                <a:highlight>
                  <a:schemeClr val="lt1"/>
                </a:highlight>
                <a:latin typeface="Spectral"/>
                <a:ea typeface="Merriweather"/>
                <a:cs typeface="Merriweather"/>
                <a:sym typeface="Merriweather"/>
              </a:rPr>
              <a:t>() - Converts any data type into an integer. </a:t>
            </a:r>
          </a:p>
          <a:p>
            <a:pPr marL="457200" lvl="0" indent="-298450">
              <a:buSzPts val="1100"/>
              <a:buFont typeface="Merriweather"/>
              <a:buChar char="❏"/>
            </a:pPr>
            <a:r>
              <a:rPr lang="en-US" b="1" dirty="0">
                <a:highlight>
                  <a:schemeClr val="lt1"/>
                </a:highlight>
                <a:latin typeface="Spectral"/>
                <a:ea typeface="Merriweather"/>
                <a:cs typeface="Merriweather"/>
                <a:sym typeface="Merriweather"/>
              </a:rPr>
              <a:t>float</a:t>
            </a:r>
            <a:r>
              <a:rPr lang="en-US" dirty="0">
                <a:highlight>
                  <a:schemeClr val="lt1"/>
                </a:highlight>
                <a:latin typeface="Spectral"/>
                <a:ea typeface="Merriweather"/>
                <a:cs typeface="Merriweather"/>
                <a:sym typeface="Merriweather"/>
              </a:rPr>
              <a:t>() - Returns A floating point number from a number or string</a:t>
            </a:r>
          </a:p>
          <a:p>
            <a:pPr marL="457200" lvl="0" indent="-298450">
              <a:buSzPts val="1100"/>
              <a:buFont typeface="Merriweather"/>
              <a:buChar char="❏"/>
            </a:pPr>
            <a:r>
              <a:rPr lang="en-US" b="1" dirty="0">
                <a:highlight>
                  <a:schemeClr val="lt1"/>
                </a:highlight>
                <a:latin typeface="Spectral"/>
                <a:ea typeface="Merriweather"/>
                <a:cs typeface="Merriweather"/>
                <a:sym typeface="Merriweather"/>
              </a:rPr>
              <a:t>oct</a:t>
            </a:r>
            <a:r>
              <a:rPr lang="en-US" dirty="0">
                <a:highlight>
                  <a:schemeClr val="lt1"/>
                </a:highlight>
                <a:latin typeface="Spectral"/>
                <a:ea typeface="Merriweather"/>
                <a:cs typeface="Merriweather"/>
                <a:sym typeface="Merriweather"/>
              </a:rPr>
              <a:t>() - Returns its octal representation in a string format. </a:t>
            </a:r>
          </a:p>
          <a:p>
            <a:pPr marL="457200" lvl="0" indent="-298450">
              <a:buSzPts val="1100"/>
              <a:buFont typeface="Merriweather"/>
              <a:buChar char="❏"/>
            </a:pPr>
            <a:r>
              <a:rPr lang="en-US" b="1" dirty="0">
                <a:highlight>
                  <a:schemeClr val="lt1"/>
                </a:highlight>
                <a:latin typeface="Spectral"/>
                <a:ea typeface="Merriweather"/>
                <a:cs typeface="Merriweather"/>
                <a:sym typeface="Merriweather"/>
              </a:rPr>
              <a:t>hex</a:t>
            </a:r>
            <a:r>
              <a:rPr lang="en-US" dirty="0">
                <a:highlight>
                  <a:schemeClr val="lt1"/>
                </a:highlight>
                <a:latin typeface="Spectral"/>
                <a:ea typeface="Merriweather"/>
                <a:cs typeface="Merriweather"/>
                <a:sym typeface="Merriweather"/>
              </a:rPr>
              <a:t>() - Convert the integer into a suitable hexadecimal form for the number of the integer. </a:t>
            </a:r>
          </a:p>
          <a:p>
            <a:pPr marL="457200" lvl="0" indent="-298450">
              <a:buSzPts val="1100"/>
              <a:buFont typeface="Merriweather"/>
              <a:buChar char="❏"/>
            </a:pPr>
            <a:r>
              <a:rPr lang="en-US" b="1" dirty="0" err="1">
                <a:highlight>
                  <a:schemeClr val="lt1"/>
                </a:highlight>
                <a:latin typeface="Spectral"/>
                <a:ea typeface="Merriweather"/>
                <a:cs typeface="Merriweather"/>
                <a:sym typeface="Merriweather"/>
              </a:rPr>
              <a:t>ord</a:t>
            </a:r>
            <a:r>
              <a:rPr lang="en-US" dirty="0">
                <a:highlight>
                  <a:schemeClr val="lt1"/>
                </a:highlight>
                <a:latin typeface="Spectral"/>
                <a:ea typeface="Merriweather"/>
                <a:cs typeface="Merriweather"/>
                <a:sym typeface="Merriweather"/>
              </a:rPr>
              <a:t>() - Returns the integer of the Unicode point of the character in the Unicode case or the byte value in the case of an 8-bit argument. </a:t>
            </a:r>
          </a:p>
          <a:p>
            <a:pPr marL="457200" lvl="0" indent="-298450">
              <a:buSzPts val="1100"/>
              <a:buFont typeface="Merriweather"/>
              <a:buChar char="❏"/>
            </a:pPr>
            <a:r>
              <a:rPr lang="en-US" b="1" dirty="0">
                <a:highlight>
                  <a:schemeClr val="lt1"/>
                </a:highlight>
                <a:latin typeface="Spectral"/>
                <a:ea typeface="Merriweather"/>
                <a:cs typeface="Merriweather"/>
                <a:sym typeface="Merriweather"/>
              </a:rPr>
              <a:t>chr</a:t>
            </a:r>
            <a:r>
              <a:rPr lang="en-US" dirty="0">
                <a:highlight>
                  <a:schemeClr val="lt1"/>
                </a:highlight>
                <a:latin typeface="Spectral"/>
                <a:ea typeface="Merriweather"/>
                <a:cs typeface="Merriweather"/>
                <a:sym typeface="Merriweather"/>
              </a:rPr>
              <a:t>(number) - Returns the character (string) from the integer (represents </a:t>
            </a:r>
            <a:r>
              <a:rPr lang="en-US" dirty="0" err="1">
                <a:highlight>
                  <a:schemeClr val="lt1"/>
                </a:highlight>
                <a:latin typeface="Spectral"/>
                <a:ea typeface="Merriweather"/>
                <a:cs typeface="Merriweather"/>
                <a:sym typeface="Merriweather"/>
              </a:rPr>
              <a:t>unicode</a:t>
            </a:r>
            <a:r>
              <a:rPr lang="en-US" dirty="0">
                <a:highlight>
                  <a:schemeClr val="lt1"/>
                </a:highlight>
                <a:latin typeface="Spectral"/>
                <a:ea typeface="Merriweather"/>
                <a:cs typeface="Merriweather"/>
                <a:sym typeface="Merriweather"/>
              </a:rPr>
              <a:t> code point of the character). </a:t>
            </a:r>
          </a:p>
          <a:p>
            <a:pPr marL="457200" lvl="0" indent="-298450">
              <a:buSzPts val="1100"/>
              <a:buFont typeface="Merriweather"/>
              <a:buChar char="❏"/>
            </a:pPr>
            <a:r>
              <a:rPr lang="en-US" b="1" dirty="0">
                <a:highlight>
                  <a:schemeClr val="lt1"/>
                </a:highlight>
                <a:latin typeface="Spectral"/>
                <a:ea typeface="Merriweather"/>
                <a:cs typeface="Merriweather"/>
                <a:sym typeface="Merriweather"/>
              </a:rPr>
              <a:t>eval</a:t>
            </a:r>
            <a:r>
              <a:rPr lang="en-US" dirty="0">
                <a:highlight>
                  <a:schemeClr val="lt1"/>
                </a:highlight>
                <a:latin typeface="Spectral"/>
                <a:ea typeface="Merriweather"/>
                <a:cs typeface="Merriweather"/>
                <a:sym typeface="Merriweather"/>
              </a:rPr>
              <a:t>() - Parses the expression argument and evaluates it as a python expression.</a:t>
            </a:r>
          </a:p>
          <a:p>
            <a:pPr marL="457200" lvl="0" indent="-298450">
              <a:buSzPts val="1100"/>
              <a:buFont typeface="Merriweather"/>
              <a:buChar char="❏"/>
            </a:pPr>
            <a:r>
              <a:rPr lang="en-US" b="1" dirty="0">
                <a:highlight>
                  <a:schemeClr val="lt1"/>
                </a:highlight>
                <a:latin typeface="Spectral"/>
                <a:ea typeface="Merriweather"/>
                <a:cs typeface="Merriweather"/>
                <a:sym typeface="Merriweather"/>
              </a:rPr>
              <a:t>str</a:t>
            </a:r>
            <a:r>
              <a:rPr lang="en-US" dirty="0">
                <a:highlight>
                  <a:schemeClr val="lt1"/>
                </a:highlight>
                <a:latin typeface="Spectral"/>
                <a:ea typeface="Merriweather"/>
                <a:cs typeface="Merriweather"/>
                <a:sym typeface="Merriweather"/>
              </a:rPr>
              <a:t>() - Convert a value (integer or float) into a string. </a:t>
            </a:r>
          </a:p>
          <a:p>
            <a:pPr marL="457200" lvl="0" indent="-298450">
              <a:buSzPts val="1100"/>
              <a:buFont typeface="Merriweather"/>
              <a:buChar char="❏"/>
            </a:pPr>
            <a:r>
              <a:rPr lang="en-US" b="1" dirty="0" err="1">
                <a:highlight>
                  <a:schemeClr val="lt1"/>
                </a:highlight>
                <a:latin typeface="Spectral"/>
                <a:ea typeface="Merriweather"/>
                <a:cs typeface="Merriweather"/>
                <a:sym typeface="Merriweather"/>
              </a:rPr>
              <a:t>repr</a:t>
            </a:r>
            <a:r>
              <a:rPr lang="en-US" dirty="0">
                <a:highlight>
                  <a:schemeClr val="lt1"/>
                </a:highlight>
                <a:latin typeface="Spectral"/>
                <a:ea typeface="Merriweather"/>
                <a:cs typeface="Merriweather"/>
                <a:sym typeface="Merriweather"/>
              </a:rPr>
              <a:t>() - Returns the string representation of the value passed to eval function by default. For the custom class object, it returns a string enclosed in angle brackets that contains the name and address of the object by default.</a:t>
            </a:r>
          </a:p>
        </p:txBody>
      </p:sp>
    </p:spTree>
    <p:extLst>
      <p:ext uri="{BB962C8B-B14F-4D97-AF65-F5344CB8AC3E}">
        <p14:creationId xmlns:p14="http://schemas.microsoft.com/office/powerpoint/2010/main" val="14493600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E161A1-A38D-900D-D294-A74CBCEE0BB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2A3FE0BC-6A25-55B7-292F-8B0C0EFC65D1}"/>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6CD1D1FD-A40D-03E1-CFF9-C78E0290EE8C}"/>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45596D44-2029-724B-39F6-3AC4AEFC16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ADD407E4-3CB0-6E81-DEBD-6C03AD5E4E02}"/>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38DDFE7B-17F8-1F61-7C94-451528BFBB1F}"/>
              </a:ext>
            </a:extLst>
          </p:cNvPr>
          <p:cNvSpPr/>
          <p:nvPr/>
        </p:nvSpPr>
        <p:spPr>
          <a:xfrm>
            <a:off x="1971676" y="856250"/>
            <a:ext cx="9934574" cy="769441"/>
          </a:xfrm>
          <a:prstGeom prst="rect">
            <a:avLst/>
          </a:prstGeom>
          <a:noFill/>
        </p:spPr>
        <p:txBody>
          <a:bodyPr wrap="squar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18. </a:t>
            </a:r>
            <a:r>
              <a:rPr lang="en" sz="4400" dirty="0">
                <a:ln w="0"/>
                <a:effectLst>
                  <a:outerShdw blurRad="38100" dist="19050" dir="2700000" algn="tl" rotWithShape="0">
                    <a:schemeClr val="dk1">
                      <a:alpha val="40000"/>
                    </a:schemeClr>
                  </a:outerShdw>
                </a:effectLst>
              </a:rPr>
              <a:t>What does *args and **kwargs mean ?</a:t>
            </a:r>
            <a:endParaRPr lang="en-US" sz="44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7AD2947D-C8BF-77CF-3F89-FED514D2E8F6}"/>
              </a:ext>
            </a:extLst>
          </p:cNvPr>
          <p:cNvSpPr txBox="1"/>
          <p:nvPr/>
        </p:nvSpPr>
        <p:spPr>
          <a:xfrm>
            <a:off x="584200" y="2382104"/>
            <a:ext cx="11023600" cy="1477297"/>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a:r>
              <a:rPr lang="en-US" sz="1400" dirty="0">
                <a:highlight>
                  <a:schemeClr val="lt1"/>
                </a:highlight>
                <a:latin typeface="Spectral"/>
                <a:ea typeface="Merriweather"/>
                <a:cs typeface="Merriweather"/>
                <a:sym typeface="Merriweather"/>
              </a:rPr>
              <a:t>When you are not clear how many arguments you need to pass to a particular function, then we use </a:t>
            </a:r>
            <a:r>
              <a:rPr lang="en-US" sz="1400" b="1" dirty="0">
                <a:highlight>
                  <a:schemeClr val="lt1"/>
                </a:highlight>
                <a:latin typeface="Spectral"/>
                <a:ea typeface="Merriweather"/>
                <a:cs typeface="Merriweather"/>
                <a:sym typeface="Merriweather"/>
              </a:rPr>
              <a:t>*</a:t>
            </a:r>
            <a:r>
              <a:rPr lang="en-US" sz="1400" b="1" dirty="0" err="1">
                <a:highlight>
                  <a:schemeClr val="lt1"/>
                </a:highlight>
                <a:latin typeface="Spectral"/>
                <a:ea typeface="Merriweather"/>
                <a:cs typeface="Merriweather"/>
                <a:sym typeface="Merriweather"/>
              </a:rPr>
              <a:t>args</a:t>
            </a:r>
            <a:r>
              <a:rPr lang="en-US" sz="1400" dirty="0">
                <a:highlight>
                  <a:schemeClr val="lt1"/>
                </a:highlight>
                <a:latin typeface="Spectral"/>
                <a:ea typeface="Merriweather"/>
                <a:cs typeface="Merriweather"/>
                <a:sym typeface="Merriweather"/>
              </a:rPr>
              <a:t> and </a:t>
            </a:r>
            <a:r>
              <a:rPr lang="en-US" sz="1400" b="1" dirty="0">
                <a:highlight>
                  <a:schemeClr val="lt1"/>
                </a:highlight>
                <a:latin typeface="Spectral"/>
                <a:ea typeface="Merriweather"/>
                <a:cs typeface="Merriweather"/>
                <a:sym typeface="Merriweather"/>
              </a:rPr>
              <a:t>**</a:t>
            </a:r>
            <a:r>
              <a:rPr lang="en-US" sz="1400" b="1" dirty="0" err="1">
                <a:highlight>
                  <a:schemeClr val="lt1"/>
                </a:highlight>
                <a:latin typeface="Spectral"/>
                <a:ea typeface="Merriweather"/>
                <a:cs typeface="Merriweather"/>
                <a:sym typeface="Merriweather"/>
              </a:rPr>
              <a:t>kwargs</a:t>
            </a:r>
            <a:r>
              <a:rPr lang="en-US" sz="1400" dirty="0">
                <a:highlight>
                  <a:schemeClr val="lt1"/>
                </a:highlight>
                <a:latin typeface="Spectral"/>
                <a:ea typeface="Merriweather"/>
                <a:cs typeface="Merriweather"/>
                <a:sym typeface="Merriweather"/>
              </a:rPr>
              <a:t>.</a:t>
            </a:r>
          </a:p>
          <a:p>
            <a:pPr lvl="0"/>
            <a:endParaRPr lang="en-US" sz="1400" dirty="0">
              <a:highlight>
                <a:schemeClr val="lt1"/>
              </a:highlight>
              <a:latin typeface="Spectral"/>
              <a:ea typeface="Merriweather"/>
              <a:cs typeface="Merriweather"/>
              <a:sym typeface="Merriweather"/>
            </a:endParaRPr>
          </a:p>
          <a:p>
            <a:pPr lvl="0"/>
            <a:r>
              <a:rPr lang="en-US" sz="1400" dirty="0">
                <a:highlight>
                  <a:schemeClr val="lt1"/>
                </a:highlight>
                <a:latin typeface="Spectral"/>
                <a:ea typeface="Merriweather"/>
                <a:cs typeface="Merriweather"/>
                <a:sym typeface="Merriweather"/>
              </a:rPr>
              <a:t>The</a:t>
            </a:r>
            <a:r>
              <a:rPr lang="en-US" sz="1400" b="1" dirty="0">
                <a:highlight>
                  <a:schemeClr val="lt1"/>
                </a:highlight>
                <a:latin typeface="Spectral"/>
                <a:ea typeface="Merriweather"/>
                <a:cs typeface="Merriweather"/>
                <a:sym typeface="Merriweather"/>
              </a:rPr>
              <a:t> *</a:t>
            </a:r>
            <a:r>
              <a:rPr lang="en-US" sz="1400" b="1" dirty="0" err="1">
                <a:highlight>
                  <a:schemeClr val="lt1"/>
                </a:highlight>
                <a:latin typeface="Spectral"/>
                <a:ea typeface="Merriweather"/>
                <a:cs typeface="Merriweather"/>
                <a:sym typeface="Merriweather"/>
              </a:rPr>
              <a:t>args</a:t>
            </a:r>
            <a:r>
              <a:rPr lang="en-US" sz="1400" dirty="0">
                <a:highlight>
                  <a:schemeClr val="lt1"/>
                </a:highlight>
                <a:latin typeface="Spectral"/>
                <a:ea typeface="Merriweather"/>
                <a:cs typeface="Merriweather"/>
                <a:sym typeface="Merriweather"/>
              </a:rPr>
              <a:t> keyword represents a varied number of arguments.  It is used to add together the values of multiple arguments </a:t>
            </a:r>
          </a:p>
          <a:p>
            <a:pPr lvl="0"/>
            <a:endParaRPr lang="en-US" sz="1400" dirty="0">
              <a:highlight>
                <a:schemeClr val="lt1"/>
              </a:highlight>
              <a:latin typeface="Spectral"/>
              <a:ea typeface="Merriweather"/>
              <a:cs typeface="Merriweather"/>
              <a:sym typeface="Merriweather"/>
            </a:endParaRPr>
          </a:p>
          <a:p>
            <a:pPr lvl="0"/>
            <a:r>
              <a:rPr lang="en-US" sz="1400" dirty="0">
                <a:highlight>
                  <a:schemeClr val="lt1"/>
                </a:highlight>
                <a:latin typeface="Spectral"/>
                <a:ea typeface="Merriweather"/>
                <a:cs typeface="Merriweather"/>
                <a:sym typeface="Merriweather"/>
              </a:rPr>
              <a:t>The </a:t>
            </a:r>
            <a:r>
              <a:rPr lang="en-US" sz="1400" b="1" dirty="0">
                <a:highlight>
                  <a:schemeClr val="lt1"/>
                </a:highlight>
                <a:latin typeface="Spectral"/>
                <a:ea typeface="Merriweather"/>
                <a:cs typeface="Merriweather"/>
                <a:sym typeface="Merriweather"/>
              </a:rPr>
              <a:t>**</a:t>
            </a:r>
            <a:r>
              <a:rPr lang="en-US" sz="1400" b="1" dirty="0" err="1">
                <a:highlight>
                  <a:schemeClr val="lt1"/>
                </a:highlight>
                <a:latin typeface="Spectral"/>
                <a:ea typeface="Merriweather"/>
                <a:cs typeface="Merriweather"/>
                <a:sym typeface="Merriweather"/>
              </a:rPr>
              <a:t>kwargs</a:t>
            </a:r>
            <a:r>
              <a:rPr lang="en-US" sz="1400" dirty="0">
                <a:highlight>
                  <a:schemeClr val="lt1"/>
                </a:highlight>
                <a:latin typeface="Spectral"/>
                <a:ea typeface="Merriweather"/>
                <a:cs typeface="Merriweather"/>
                <a:sym typeface="Merriweather"/>
              </a:rPr>
              <a:t> keyword represents an arbitrary number of arguments that are passed to a function. **</a:t>
            </a:r>
            <a:r>
              <a:rPr lang="en-US" sz="1400" dirty="0" err="1">
                <a:highlight>
                  <a:schemeClr val="lt1"/>
                </a:highlight>
                <a:latin typeface="Spectral"/>
                <a:ea typeface="Merriweather"/>
                <a:cs typeface="Merriweather"/>
                <a:sym typeface="Merriweather"/>
              </a:rPr>
              <a:t>kwargs</a:t>
            </a:r>
            <a:r>
              <a:rPr lang="en-US" sz="1400" dirty="0">
                <a:highlight>
                  <a:schemeClr val="lt1"/>
                </a:highlight>
                <a:latin typeface="Spectral"/>
                <a:ea typeface="Merriweather"/>
                <a:cs typeface="Merriweather"/>
                <a:sym typeface="Merriweather"/>
              </a:rPr>
              <a:t> keywords are stored in a dictionary. You can access each item by referring to the keyword you associated with an argument when you passed the argument.</a:t>
            </a:r>
          </a:p>
        </p:txBody>
      </p:sp>
      <p:pic>
        <p:nvPicPr>
          <p:cNvPr id="14" name="Picture 13">
            <a:extLst>
              <a:ext uri="{FF2B5EF4-FFF2-40B4-BE49-F238E27FC236}">
                <a16:creationId xmlns:a16="http://schemas.microsoft.com/office/drawing/2014/main" id="{0192C2E8-5BC7-541B-C6DF-1F7A181AF6C8}"/>
              </a:ext>
            </a:extLst>
          </p:cNvPr>
          <p:cNvPicPr>
            <a:picLocks noChangeAspect="1"/>
          </p:cNvPicPr>
          <p:nvPr/>
        </p:nvPicPr>
        <p:blipFill>
          <a:blip r:embed="rId3">
            <a:extLst>
              <a:ext uri="{28A0092B-C50C-407E-A947-70E740481C1C}">
                <a14:useLocalDpi xmlns:a14="http://schemas.microsoft.com/office/drawing/2010/main" val="0"/>
              </a:ext>
            </a:extLst>
          </a:blip>
          <a:srcRect l="3700" t="6164" r="4764" b="6570"/>
          <a:stretch>
            <a:fillRect/>
          </a:stretch>
        </p:blipFill>
        <p:spPr>
          <a:xfrm>
            <a:off x="6438900" y="3876971"/>
            <a:ext cx="4511788" cy="2716323"/>
          </a:xfrm>
          <a:prstGeom prst="rect">
            <a:avLst/>
          </a:prstGeom>
          <a:ln>
            <a:noFill/>
          </a:ln>
          <a:effectLst>
            <a:softEdge rad="112500"/>
          </a:effectLst>
        </p:spPr>
      </p:pic>
      <p:pic>
        <p:nvPicPr>
          <p:cNvPr id="16" name="Picture 15">
            <a:extLst>
              <a:ext uri="{FF2B5EF4-FFF2-40B4-BE49-F238E27FC236}">
                <a16:creationId xmlns:a16="http://schemas.microsoft.com/office/drawing/2014/main" id="{25FEB6DE-E92D-C949-8F7E-BDABB75D9BED}"/>
              </a:ext>
            </a:extLst>
          </p:cNvPr>
          <p:cNvPicPr>
            <a:picLocks noChangeAspect="1"/>
          </p:cNvPicPr>
          <p:nvPr/>
        </p:nvPicPr>
        <p:blipFill>
          <a:blip r:embed="rId4">
            <a:extLst>
              <a:ext uri="{28A0092B-C50C-407E-A947-70E740481C1C}">
                <a14:useLocalDpi xmlns:a14="http://schemas.microsoft.com/office/drawing/2010/main" val="0"/>
              </a:ext>
            </a:extLst>
          </a:blip>
          <a:srcRect l="5545" t="6442" r="5783" b="6423"/>
          <a:stretch>
            <a:fillRect/>
          </a:stretch>
        </p:blipFill>
        <p:spPr>
          <a:xfrm>
            <a:off x="1176338" y="3858213"/>
            <a:ext cx="4576763" cy="2716323"/>
          </a:xfrm>
          <a:prstGeom prst="rect">
            <a:avLst/>
          </a:prstGeom>
          <a:ln>
            <a:noFill/>
          </a:ln>
          <a:effectLst>
            <a:softEdge rad="112500"/>
          </a:effectLst>
        </p:spPr>
      </p:pic>
    </p:spTree>
    <p:extLst>
      <p:ext uri="{BB962C8B-B14F-4D97-AF65-F5344CB8AC3E}">
        <p14:creationId xmlns:p14="http://schemas.microsoft.com/office/powerpoint/2010/main" val="4260580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1671A83-6DB8-30EA-3B77-BD926B43EB50}"/>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24B1395D-755D-63EF-BAA0-9BF27A4F6F6B}"/>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FA440FFD-1654-AFE8-26BD-F28731655B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A68B25C-37A8-AC45-6E4B-EE7450F6B971}"/>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Graphic 7" descr="Books with solid fill">
            <a:extLst>
              <a:ext uri="{FF2B5EF4-FFF2-40B4-BE49-F238E27FC236}">
                <a16:creationId xmlns:a16="http://schemas.microsoft.com/office/drawing/2014/main" id="{84C32E04-B657-719D-BB85-25D6A20E8C8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56510" y="5471482"/>
            <a:ext cx="728507" cy="728507"/>
          </a:xfrm>
          <a:prstGeom prst="rect">
            <a:avLst/>
          </a:prstGeom>
        </p:spPr>
      </p:pic>
      <p:pic>
        <p:nvPicPr>
          <p:cNvPr id="10" name="Graphic 9" descr="Lightbulb with solid fill">
            <a:extLst>
              <a:ext uri="{FF2B5EF4-FFF2-40B4-BE49-F238E27FC236}">
                <a16:creationId xmlns:a16="http://schemas.microsoft.com/office/drawing/2014/main" id="{B14B6FD0-4E75-F48E-2635-C0DE4B5F60BC}"/>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42927" y="5471482"/>
            <a:ext cx="716921" cy="716921"/>
          </a:xfrm>
          <a:prstGeom prst="rect">
            <a:avLst/>
          </a:prstGeom>
        </p:spPr>
      </p:pic>
      <p:pic>
        <p:nvPicPr>
          <p:cNvPr id="12" name="Graphic 11" descr="Graduation cap with solid fill">
            <a:extLst>
              <a:ext uri="{FF2B5EF4-FFF2-40B4-BE49-F238E27FC236}">
                <a16:creationId xmlns:a16="http://schemas.microsoft.com/office/drawing/2014/main" id="{011FEDAE-DEDF-DA78-25BB-61E0EBA777BE}"/>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4200" y="5363029"/>
            <a:ext cx="914400" cy="914400"/>
          </a:xfrm>
          <a:prstGeom prst="rect">
            <a:avLst/>
          </a:prstGeom>
        </p:spPr>
      </p:pic>
      <p:sp>
        <p:nvSpPr>
          <p:cNvPr id="13" name="Rectangle 12">
            <a:extLst>
              <a:ext uri="{FF2B5EF4-FFF2-40B4-BE49-F238E27FC236}">
                <a16:creationId xmlns:a16="http://schemas.microsoft.com/office/drawing/2014/main" id="{6213A300-D2D2-E127-DBBC-0CA3649F9D64}"/>
              </a:ext>
            </a:extLst>
          </p:cNvPr>
          <p:cNvSpPr/>
          <p:nvPr/>
        </p:nvSpPr>
        <p:spPr>
          <a:xfrm>
            <a:off x="2159000" y="770683"/>
            <a:ext cx="9448800" cy="830997"/>
          </a:xfrm>
          <a:prstGeom prst="rect">
            <a:avLst/>
          </a:prstGeom>
          <a:noFill/>
        </p:spPr>
        <p:txBody>
          <a:bodyPr wrap="square" lIns="91440" tIns="45720" rIns="91440" bIns="45720">
            <a:spAutoFit/>
          </a:bodyPr>
          <a:lstStyle/>
          <a:p>
            <a:pPr algn="ctr"/>
            <a:r>
              <a:rPr lang="en-US" sz="4800" b="0" cap="none" spc="0" dirty="0">
                <a:ln w="0"/>
                <a:solidFill>
                  <a:schemeClr val="tx1"/>
                </a:solidFill>
                <a:effectLst>
                  <a:outerShdw blurRad="38100" dist="19050" dir="2700000" algn="tl" rotWithShape="0">
                    <a:schemeClr val="dk1">
                      <a:alpha val="40000"/>
                    </a:schemeClr>
                  </a:outerShdw>
                </a:effectLst>
              </a:rPr>
              <a:t>1. </a:t>
            </a:r>
            <a:r>
              <a:rPr lang="en" sz="4800" dirty="0">
                <a:ln w="0"/>
                <a:effectLst>
                  <a:outerShdw blurRad="38100" dist="19050" dir="2700000" algn="tl" rotWithShape="0">
                    <a:schemeClr val="dk1">
                      <a:alpha val="40000"/>
                    </a:schemeClr>
                  </a:outerShdw>
                </a:effectLst>
              </a:rPr>
              <a:t>Difference Between List and Tuple</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14" name="Google Shape;176;p38">
            <a:extLst>
              <a:ext uri="{FF2B5EF4-FFF2-40B4-BE49-F238E27FC236}">
                <a16:creationId xmlns:a16="http://schemas.microsoft.com/office/drawing/2014/main" id="{5C4B0FF9-2998-8F80-6A61-42DD2E1F8857}"/>
              </a:ext>
            </a:extLst>
          </p:cNvPr>
          <p:cNvSpPr txBox="1">
            <a:spLocks/>
          </p:cNvSpPr>
          <p:nvPr/>
        </p:nvSpPr>
        <p:spPr>
          <a:xfrm>
            <a:off x="375200" y="2514525"/>
            <a:ext cx="5314400" cy="3762904"/>
          </a:xfrm>
          <a:prstGeom prst="rect">
            <a:avLst/>
          </a:prstGeom>
          <a:solidFill>
            <a:srgbClr val="EEEEEE"/>
          </a:solidFill>
        </p:spPr>
        <p:txBody>
          <a:bodyPr spcFirstLastPara="1" vert="horz" wrap="square" lIns="91425" tIns="91425" rIns="91425" bIns="91425" rtlCol="0" anchor="t"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pPr>
            <a:r>
              <a:rPr lang="en-US" sz="3200" b="1" dirty="0">
                <a:solidFill>
                  <a:schemeClr val="dk1"/>
                </a:solidFill>
                <a:latin typeface="Spectral"/>
                <a:ea typeface="Merriweather"/>
                <a:cs typeface="Merriweather"/>
                <a:sym typeface="Merriweather"/>
              </a:rPr>
              <a:t>LIST</a:t>
            </a:r>
          </a:p>
          <a:p>
            <a:pPr marL="498634" indent="-342900" algn="l">
              <a:lnSpc>
                <a:spcPct val="100000"/>
              </a:lnSpc>
              <a:spcBef>
                <a:spcPts val="1200"/>
              </a:spcBef>
              <a:buClr>
                <a:schemeClr val="dk1"/>
              </a:buClr>
              <a:buSzPct val="100000"/>
              <a:buFont typeface="+mj-lt"/>
              <a:buAutoNum type="arabicPeriod"/>
            </a:pPr>
            <a:r>
              <a:rPr lang="en-US" sz="1800" dirty="0">
                <a:solidFill>
                  <a:schemeClr val="dk1"/>
                </a:solidFill>
                <a:latin typeface="Spectral"/>
                <a:ea typeface="Merriweather"/>
                <a:cs typeface="Merriweather"/>
                <a:sym typeface="Merriweather"/>
              </a:rPr>
              <a:t>Lists are </a:t>
            </a:r>
            <a:r>
              <a:rPr lang="en-US" sz="1800" b="1" dirty="0">
                <a:solidFill>
                  <a:schemeClr val="dk1"/>
                </a:solidFill>
                <a:latin typeface="Spectral"/>
                <a:ea typeface="Merriweather"/>
                <a:cs typeface="Merriweather"/>
                <a:sym typeface="Merriweather"/>
              </a:rPr>
              <a:t>mutable</a:t>
            </a:r>
          </a:p>
          <a:p>
            <a:pPr marL="498634" indent="-342900" algn="l">
              <a:lnSpc>
                <a:spcPct val="100000"/>
              </a:lnSpc>
              <a:spcBef>
                <a:spcPts val="0"/>
              </a:spcBef>
              <a:buClr>
                <a:schemeClr val="dk1"/>
              </a:buClr>
              <a:buSzPct val="100000"/>
              <a:buFont typeface="+mj-lt"/>
              <a:buAutoNum type="arabicPeriod"/>
            </a:pPr>
            <a:r>
              <a:rPr lang="en-US" sz="1800" dirty="0">
                <a:solidFill>
                  <a:schemeClr val="dk1"/>
                </a:solidFill>
                <a:latin typeface="Spectral"/>
                <a:ea typeface="Merriweather"/>
                <a:cs typeface="Merriweather"/>
                <a:sym typeface="Merriweather"/>
              </a:rPr>
              <a:t>List is a container to contain different types of objects and is used to iterate objects.</a:t>
            </a:r>
          </a:p>
          <a:p>
            <a:pPr marL="498634" indent="-342900" algn="l">
              <a:lnSpc>
                <a:spcPct val="100000"/>
              </a:lnSpc>
              <a:spcBef>
                <a:spcPts val="0"/>
              </a:spcBef>
              <a:buClr>
                <a:schemeClr val="dk1"/>
              </a:buClr>
              <a:buSzPct val="100000"/>
              <a:buFont typeface="+mj-lt"/>
              <a:buAutoNum type="arabicPeriod"/>
            </a:pPr>
            <a:r>
              <a:rPr lang="en-US" sz="1800" dirty="0">
                <a:solidFill>
                  <a:schemeClr val="dk1"/>
                </a:solidFill>
                <a:latin typeface="Spectral"/>
                <a:ea typeface="Merriweather"/>
                <a:cs typeface="Merriweather"/>
                <a:sym typeface="Merriweather"/>
              </a:rPr>
              <a:t>Syntax Of List</a:t>
            </a:r>
          </a:p>
          <a:p>
            <a:pPr marL="914400" lvl="1" algn="l">
              <a:lnSpc>
                <a:spcPct val="100000"/>
              </a:lnSpc>
              <a:spcBef>
                <a:spcPts val="1200"/>
              </a:spcBef>
            </a:pPr>
            <a:r>
              <a:rPr lang="en-US" sz="1800" b="1" dirty="0">
                <a:solidFill>
                  <a:schemeClr val="dk1"/>
                </a:solidFill>
                <a:latin typeface="Spectral"/>
                <a:ea typeface="Merriweather"/>
                <a:cs typeface="Merriweather"/>
                <a:sym typeface="Merriweather"/>
              </a:rPr>
              <a:t>list = ['a', 'b', 'c', 1,2,3]</a:t>
            </a:r>
          </a:p>
          <a:p>
            <a:pPr marL="498634" indent="-342900" algn="l">
              <a:lnSpc>
                <a:spcPct val="100000"/>
              </a:lnSpc>
              <a:spcBef>
                <a:spcPts val="1200"/>
              </a:spcBef>
              <a:buClr>
                <a:schemeClr val="dk1"/>
              </a:buClr>
              <a:buSzPct val="100000"/>
              <a:buFont typeface="+mj-lt"/>
              <a:buAutoNum type="arabicPeriod"/>
            </a:pPr>
            <a:r>
              <a:rPr lang="en-US" sz="1800" dirty="0">
                <a:solidFill>
                  <a:schemeClr val="dk1"/>
                </a:solidFill>
                <a:latin typeface="Spectral"/>
                <a:ea typeface="Merriweather"/>
                <a:cs typeface="Merriweather"/>
                <a:sym typeface="Merriweather"/>
              </a:rPr>
              <a:t>List iteration is slower</a:t>
            </a:r>
          </a:p>
          <a:p>
            <a:pPr marL="498634" indent="-342900" algn="l">
              <a:lnSpc>
                <a:spcPct val="100000"/>
              </a:lnSpc>
              <a:spcBef>
                <a:spcPts val="0"/>
              </a:spcBef>
              <a:buClr>
                <a:schemeClr val="dk1"/>
              </a:buClr>
              <a:buSzPct val="100000"/>
              <a:buFont typeface="+mj-lt"/>
              <a:buAutoNum type="arabicPeriod"/>
            </a:pPr>
            <a:r>
              <a:rPr lang="en-US" sz="1800" dirty="0">
                <a:solidFill>
                  <a:schemeClr val="dk1"/>
                </a:solidFill>
                <a:latin typeface="Spectral"/>
                <a:ea typeface="Merriweather"/>
                <a:cs typeface="Merriweather"/>
                <a:sym typeface="Merriweather"/>
              </a:rPr>
              <a:t>Lists consume more memory</a:t>
            </a:r>
          </a:p>
          <a:p>
            <a:pPr marL="501333" indent="-342900" algn="l">
              <a:lnSpc>
                <a:spcPct val="100000"/>
              </a:lnSpc>
              <a:spcBef>
                <a:spcPts val="0"/>
              </a:spcBef>
              <a:buClr>
                <a:schemeClr val="dk1"/>
              </a:buClr>
              <a:buSzPct val="96296"/>
              <a:buFont typeface="+mj-lt"/>
              <a:buAutoNum type="arabicPeriod"/>
            </a:pPr>
            <a:r>
              <a:rPr lang="en-US" sz="1800" dirty="0">
                <a:solidFill>
                  <a:schemeClr val="dk1"/>
                </a:solidFill>
                <a:latin typeface="Spectral"/>
                <a:ea typeface="Merriweather"/>
                <a:cs typeface="Merriweather"/>
                <a:sym typeface="Merriweather"/>
              </a:rPr>
              <a:t>Operations like insertion and deletion are better performed.</a:t>
            </a:r>
          </a:p>
        </p:txBody>
      </p:sp>
      <p:sp>
        <p:nvSpPr>
          <p:cNvPr id="15" name="Google Shape;178;p38">
            <a:extLst>
              <a:ext uri="{FF2B5EF4-FFF2-40B4-BE49-F238E27FC236}">
                <a16:creationId xmlns:a16="http://schemas.microsoft.com/office/drawing/2014/main" id="{D8CFA6FC-AA14-5884-C601-5E3A85344B2E}"/>
              </a:ext>
            </a:extLst>
          </p:cNvPr>
          <p:cNvSpPr txBox="1">
            <a:spLocks/>
          </p:cNvSpPr>
          <p:nvPr/>
        </p:nvSpPr>
        <p:spPr>
          <a:xfrm>
            <a:off x="5974800" y="2514525"/>
            <a:ext cx="5842000" cy="3750969"/>
          </a:xfrm>
          <a:prstGeom prst="rect">
            <a:avLst/>
          </a:prstGeom>
          <a:solidFill>
            <a:srgbClr val="EEEEEE"/>
          </a:solidFill>
          <a:ln w="9525" cap="flat" cmpd="sng">
            <a:noFill/>
            <a:prstDash val="solid"/>
            <a:round/>
            <a:headEnd type="none" w="sm" len="sm"/>
            <a:tailEnd type="none" w="sm" len="sm"/>
          </a:ln>
        </p:spPr>
        <p:txBody>
          <a:bodyPr spcFirstLastPara="1" wrap="square" lIns="91425" tIns="91425" rIns="91425" bIns="91425" anchor="t" anchorCtr="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US" sz="3200" b="1" dirty="0">
                <a:solidFill>
                  <a:schemeClr val="dk1"/>
                </a:solidFill>
                <a:latin typeface="Spectral"/>
                <a:ea typeface="Merriweather"/>
                <a:cs typeface="Merriweather"/>
                <a:sym typeface="Merriweather"/>
              </a:rPr>
              <a:t>TUPLE</a:t>
            </a:r>
            <a:endParaRPr lang="en-US" sz="3200" dirty="0">
              <a:solidFill>
                <a:schemeClr val="dk1"/>
              </a:solidFill>
              <a:latin typeface="Spectral"/>
              <a:ea typeface="Merriweather"/>
              <a:cs typeface="Merriweather"/>
              <a:sym typeface="Merriweather"/>
            </a:endParaRPr>
          </a:p>
          <a:p>
            <a:pPr marL="505064" indent="-342900">
              <a:spcBef>
                <a:spcPts val="1200"/>
              </a:spcBef>
              <a:buClr>
                <a:schemeClr val="dk1"/>
              </a:buClr>
              <a:buSzPct val="100000"/>
              <a:buFont typeface="+mj-lt"/>
              <a:buAutoNum type="arabicPeriod"/>
            </a:pPr>
            <a:r>
              <a:rPr lang="en-US" sz="1800" dirty="0">
                <a:solidFill>
                  <a:schemeClr val="dk1"/>
                </a:solidFill>
                <a:latin typeface="Spectral"/>
                <a:ea typeface="Merriweather"/>
                <a:cs typeface="Merriweather"/>
                <a:sym typeface="Merriweather"/>
              </a:rPr>
              <a:t>Tuples are </a:t>
            </a:r>
            <a:r>
              <a:rPr lang="en-US" sz="1800" b="1" dirty="0">
                <a:solidFill>
                  <a:schemeClr val="dk1"/>
                </a:solidFill>
                <a:latin typeface="Spectral"/>
                <a:ea typeface="Merriweather"/>
                <a:cs typeface="Merriweather"/>
                <a:sym typeface="Merriweather"/>
              </a:rPr>
              <a:t>immutable</a:t>
            </a:r>
          </a:p>
          <a:p>
            <a:pPr marL="505064" indent="-342900">
              <a:spcBef>
                <a:spcPts val="0"/>
              </a:spcBef>
              <a:buClr>
                <a:schemeClr val="dk1"/>
              </a:buClr>
              <a:buSzPct val="100000"/>
              <a:buFont typeface="+mj-lt"/>
              <a:buAutoNum type="arabicPeriod"/>
            </a:pPr>
            <a:r>
              <a:rPr lang="en-US" sz="1800" dirty="0">
                <a:solidFill>
                  <a:schemeClr val="dk1"/>
                </a:solidFill>
                <a:latin typeface="Spectral"/>
                <a:ea typeface="Merriweather"/>
                <a:cs typeface="Merriweather"/>
                <a:sym typeface="Merriweather"/>
              </a:rPr>
              <a:t>Tuple is also similar to list but contains immutable objects. </a:t>
            </a:r>
          </a:p>
          <a:p>
            <a:pPr marL="505064" indent="-342900">
              <a:spcBef>
                <a:spcPts val="0"/>
              </a:spcBef>
              <a:buClr>
                <a:schemeClr val="dk1"/>
              </a:buClr>
              <a:buSzPct val="100000"/>
              <a:buFont typeface="+mj-lt"/>
              <a:buAutoNum type="arabicPeriod"/>
            </a:pPr>
            <a:r>
              <a:rPr lang="en-US" sz="1800" dirty="0">
                <a:solidFill>
                  <a:schemeClr val="dk1"/>
                </a:solidFill>
                <a:latin typeface="Spectral"/>
                <a:ea typeface="Merriweather"/>
                <a:cs typeface="Merriweather"/>
                <a:sym typeface="Merriweather"/>
              </a:rPr>
              <a:t>Syntax Of Tuple</a:t>
            </a:r>
          </a:p>
          <a:p>
            <a:pPr marL="505064" indent="-342900">
              <a:spcBef>
                <a:spcPts val="0"/>
              </a:spcBef>
              <a:buClr>
                <a:schemeClr val="dk1"/>
              </a:buClr>
              <a:buSzPct val="100000"/>
              <a:buFont typeface="+mj-lt"/>
              <a:buAutoNum type="arabicPeriod"/>
            </a:pPr>
            <a:endParaRPr lang="en-US" sz="1400" dirty="0">
              <a:solidFill>
                <a:schemeClr val="dk1"/>
              </a:solidFill>
              <a:latin typeface="Spectral"/>
              <a:ea typeface="Merriweather"/>
              <a:cs typeface="Merriweather"/>
              <a:sym typeface="Merriweather"/>
            </a:endParaRPr>
          </a:p>
          <a:p>
            <a:pPr marL="914400" lvl="1" indent="0">
              <a:spcBef>
                <a:spcPts val="1200"/>
              </a:spcBef>
              <a:buNone/>
            </a:pPr>
            <a:r>
              <a:rPr lang="en-US" sz="1800" b="1" dirty="0">
                <a:solidFill>
                  <a:schemeClr val="dk1"/>
                </a:solidFill>
                <a:latin typeface="Spectral"/>
                <a:ea typeface="Merriweather"/>
                <a:cs typeface="Merriweather"/>
                <a:sym typeface="Merriweather"/>
              </a:rPr>
              <a:t>tuples = ('a', 'b', 'c', 1, 2) </a:t>
            </a:r>
          </a:p>
          <a:p>
            <a:pPr marL="914400" lvl="1" indent="0">
              <a:spcBef>
                <a:spcPts val="1200"/>
              </a:spcBef>
              <a:buNone/>
            </a:pPr>
            <a:endParaRPr lang="en-US" sz="1050" b="1" dirty="0">
              <a:solidFill>
                <a:schemeClr val="dk1"/>
              </a:solidFill>
              <a:latin typeface="Spectral"/>
              <a:ea typeface="Merriweather"/>
              <a:cs typeface="Merriweather"/>
              <a:sym typeface="Merriweather"/>
            </a:endParaRPr>
          </a:p>
          <a:p>
            <a:pPr marL="505064" indent="-342900">
              <a:spcBef>
                <a:spcPts val="1200"/>
              </a:spcBef>
              <a:buClr>
                <a:schemeClr val="dk1"/>
              </a:buClr>
              <a:buSzPct val="100000"/>
              <a:buFont typeface="+mj-lt"/>
              <a:buAutoNum type="arabicPeriod"/>
            </a:pPr>
            <a:r>
              <a:rPr lang="en-US" sz="1800" dirty="0">
                <a:solidFill>
                  <a:schemeClr val="dk1"/>
                </a:solidFill>
                <a:latin typeface="Spectral"/>
                <a:ea typeface="Merriweather"/>
                <a:cs typeface="Merriweather"/>
                <a:sym typeface="Merriweather"/>
              </a:rPr>
              <a:t>Tuple processing is faster than List.</a:t>
            </a:r>
          </a:p>
          <a:p>
            <a:pPr marL="505064" indent="-342900">
              <a:spcBef>
                <a:spcPts val="0"/>
              </a:spcBef>
              <a:buClr>
                <a:schemeClr val="dk1"/>
              </a:buClr>
              <a:buSzPct val="100000"/>
              <a:buFont typeface="+mj-lt"/>
              <a:buAutoNum type="arabicPeriod"/>
            </a:pPr>
            <a:r>
              <a:rPr lang="en-US" sz="1800" dirty="0">
                <a:solidFill>
                  <a:schemeClr val="dk1"/>
                </a:solidFill>
                <a:latin typeface="Spectral"/>
                <a:ea typeface="Merriweather"/>
                <a:cs typeface="Merriweather"/>
                <a:sym typeface="Merriweather"/>
              </a:rPr>
              <a:t>Tuple consume less memory </a:t>
            </a:r>
          </a:p>
          <a:p>
            <a:pPr marL="505064" indent="-342900">
              <a:spcBef>
                <a:spcPts val="0"/>
              </a:spcBef>
              <a:buClr>
                <a:schemeClr val="dk1"/>
              </a:buClr>
              <a:buSzPct val="100000"/>
              <a:buFont typeface="+mj-lt"/>
              <a:buAutoNum type="arabicPeriod"/>
            </a:pPr>
            <a:r>
              <a:rPr lang="en-US" sz="1800" dirty="0">
                <a:solidFill>
                  <a:schemeClr val="dk1"/>
                </a:solidFill>
                <a:latin typeface="Spectral"/>
                <a:ea typeface="Merriweather"/>
                <a:cs typeface="Merriweather"/>
                <a:sym typeface="Merriweather"/>
              </a:rPr>
              <a:t>Elements can be accessed better.</a:t>
            </a:r>
          </a:p>
        </p:txBody>
      </p:sp>
    </p:spTree>
    <p:extLst>
      <p:ext uri="{BB962C8B-B14F-4D97-AF65-F5344CB8AC3E}">
        <p14:creationId xmlns:p14="http://schemas.microsoft.com/office/powerpoint/2010/main" val="3402516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BBABA9-C3CE-EB70-F3A0-CB172174C580}"/>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04A0461-F8D3-8926-3D86-8D10CB64A2A9}"/>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66251D55-89F3-3147-6B89-C49EC0B37346}"/>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1822F9B3-32B1-68D4-6727-F807FB180D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11EDED03-FD34-5CA4-BB01-AB0BDD4F8119}"/>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9AE8B33E-6BA9-503A-365C-84E4BFFBD33F}"/>
              </a:ext>
            </a:extLst>
          </p:cNvPr>
          <p:cNvSpPr/>
          <p:nvPr/>
        </p:nvSpPr>
        <p:spPr>
          <a:xfrm>
            <a:off x="2038351" y="517696"/>
            <a:ext cx="9934574" cy="1446550"/>
          </a:xfrm>
          <a:prstGeom prst="rect">
            <a:avLst/>
          </a:prstGeom>
          <a:noFill/>
        </p:spPr>
        <p:txBody>
          <a:bodyPr wrap="squar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19. </a:t>
            </a:r>
            <a:r>
              <a:rPr lang="en" sz="4400" dirty="0">
                <a:ln w="0"/>
                <a:effectLst>
                  <a:outerShdw blurRad="38100" dist="19050" dir="2700000" algn="tl" rotWithShape="0">
                    <a:schemeClr val="dk1">
                      <a:alpha val="40000"/>
                    </a:schemeClr>
                  </a:outerShdw>
                </a:effectLst>
              </a:rPr>
              <a:t>What is “open” and “with” statement in Python ?</a:t>
            </a:r>
            <a:endParaRPr lang="en-US" sz="44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8919382C-B3DC-0834-683E-796C714D3AF1}"/>
              </a:ext>
            </a:extLst>
          </p:cNvPr>
          <p:cNvSpPr txBox="1"/>
          <p:nvPr/>
        </p:nvSpPr>
        <p:spPr>
          <a:xfrm>
            <a:off x="584200" y="2382104"/>
            <a:ext cx="11023600" cy="1908184"/>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eaLnBrk="0" fontAlgn="base" hangingPunct="0">
              <a:spcBef>
                <a:spcPct val="0"/>
              </a:spcBef>
              <a:spcAft>
                <a:spcPct val="0"/>
              </a:spcAft>
            </a:pPr>
            <a:r>
              <a:rPr lang="en-US" altLang="en-US" sz="1400" b="1" dirty="0">
                <a:highlight>
                  <a:schemeClr val="lt1"/>
                </a:highlight>
                <a:latin typeface="Spectral"/>
              </a:rPr>
              <a:t>1. open function</a:t>
            </a:r>
          </a:p>
          <a:p>
            <a:pPr lvl="0" eaLnBrk="0" fontAlgn="base" hangingPunct="0">
              <a:spcBef>
                <a:spcPct val="0"/>
              </a:spcBef>
              <a:spcAft>
                <a:spcPct val="0"/>
              </a:spcAft>
            </a:pPr>
            <a:r>
              <a:rPr lang="en-US" altLang="en-US" sz="1400" dirty="0">
                <a:highlight>
                  <a:schemeClr val="lt1"/>
                </a:highlight>
                <a:latin typeface="Spectral"/>
              </a:rPr>
              <a:t>The open() function is used to open a file and return a </a:t>
            </a:r>
            <a:r>
              <a:rPr lang="en-US" altLang="en-US" sz="1400" b="1" dirty="0">
                <a:highlight>
                  <a:schemeClr val="lt1"/>
                </a:highlight>
                <a:latin typeface="Spectral"/>
              </a:rPr>
              <a:t>file object</a:t>
            </a:r>
            <a:r>
              <a:rPr lang="en-US" altLang="en-US" sz="1400" dirty="0">
                <a:highlight>
                  <a:schemeClr val="lt1"/>
                </a:highlight>
                <a:latin typeface="Spectral"/>
              </a:rPr>
              <a:t>.</a:t>
            </a:r>
          </a:p>
          <a:p>
            <a:pPr lvl="0" eaLnBrk="0" fontAlgn="base" hangingPunct="0">
              <a:spcBef>
                <a:spcPct val="0"/>
              </a:spcBef>
              <a:spcAft>
                <a:spcPct val="0"/>
              </a:spcAft>
            </a:pPr>
            <a:br>
              <a:rPr lang="en-US" altLang="en-US" sz="1400" dirty="0">
                <a:highlight>
                  <a:schemeClr val="lt1"/>
                </a:highlight>
                <a:latin typeface="Spectral"/>
              </a:rPr>
            </a:br>
            <a:r>
              <a:rPr lang="en-US" altLang="en-US" sz="1400" b="1" dirty="0">
                <a:highlight>
                  <a:schemeClr val="lt1"/>
                </a:highlight>
                <a:latin typeface="Spectral"/>
              </a:rPr>
              <a:t>2. with statement</a:t>
            </a:r>
          </a:p>
          <a:p>
            <a:pPr lvl="0" eaLnBrk="0" fontAlgn="base" hangingPunct="0">
              <a:spcBef>
                <a:spcPct val="0"/>
              </a:spcBef>
              <a:spcAft>
                <a:spcPct val="0"/>
              </a:spcAft>
            </a:pPr>
            <a:r>
              <a:rPr lang="en-US" altLang="en-US" sz="1400" dirty="0">
                <a:highlight>
                  <a:schemeClr val="lt1"/>
                </a:highlight>
                <a:latin typeface="Spectral"/>
              </a:rPr>
              <a:t>The </a:t>
            </a:r>
            <a:r>
              <a:rPr lang="en-US" altLang="en-US" sz="1400" b="1" dirty="0">
                <a:highlight>
                  <a:schemeClr val="lt1"/>
                </a:highlight>
                <a:latin typeface="Spectral"/>
              </a:rPr>
              <a:t>with statement</a:t>
            </a:r>
            <a:r>
              <a:rPr lang="en-US" altLang="en-US" sz="1400" dirty="0">
                <a:highlight>
                  <a:schemeClr val="lt1"/>
                </a:highlight>
                <a:latin typeface="Spectral"/>
              </a:rPr>
              <a:t> is a context manager that </a:t>
            </a:r>
            <a:r>
              <a:rPr lang="en-US" altLang="en-US" sz="1400" b="1" dirty="0">
                <a:highlight>
                  <a:schemeClr val="lt1"/>
                </a:highlight>
                <a:latin typeface="Spectral"/>
              </a:rPr>
              <a:t>automatically handles setup and cleanup tasks</a:t>
            </a:r>
            <a:r>
              <a:rPr lang="en-US" altLang="en-US" sz="1400" dirty="0">
                <a:highlight>
                  <a:schemeClr val="lt1"/>
                </a:highlight>
                <a:latin typeface="Spectral"/>
              </a:rPr>
              <a:t>—in this case, opening and closing files.</a:t>
            </a:r>
          </a:p>
          <a:p>
            <a:pPr lvl="0" eaLnBrk="0" fontAlgn="base" hangingPunct="0">
              <a:spcBef>
                <a:spcPct val="0"/>
              </a:spcBef>
              <a:spcAft>
                <a:spcPct val="0"/>
              </a:spcAft>
            </a:pPr>
            <a:endParaRPr lang="en-US" altLang="en-US" sz="1400" dirty="0">
              <a:highlight>
                <a:schemeClr val="lt1"/>
              </a:highlight>
              <a:latin typeface="Spectral"/>
            </a:endParaRPr>
          </a:p>
          <a:p>
            <a:pPr marL="457200" lvl="0" indent="-314325">
              <a:buClr>
                <a:srgbClr val="333333"/>
              </a:buClr>
              <a:buSzPts val="1350"/>
              <a:buFont typeface="Wingdings" panose="05000000000000000000" pitchFamily="2" charset="2"/>
              <a:buChar char="§"/>
            </a:pPr>
            <a:r>
              <a:rPr lang="en-US" sz="1400" dirty="0">
                <a:solidFill>
                  <a:srgbClr val="333333"/>
                </a:solidFill>
                <a:highlight>
                  <a:srgbClr val="FFFFFF"/>
                </a:highlight>
                <a:latin typeface="Spectral"/>
                <a:ea typeface="Merriweather"/>
                <a:cs typeface="Merriweather"/>
                <a:sym typeface="Merriweather"/>
              </a:rPr>
              <a:t>Both Statements are used in case of file handling.</a:t>
            </a:r>
          </a:p>
          <a:p>
            <a:pPr marL="457200" lvl="0" indent="-314325">
              <a:buClr>
                <a:srgbClr val="333333"/>
              </a:buClr>
              <a:buSzPts val="1350"/>
              <a:buFont typeface="Wingdings" panose="05000000000000000000" pitchFamily="2" charset="2"/>
              <a:buChar char="§"/>
            </a:pPr>
            <a:r>
              <a:rPr lang="en-US" sz="1400" dirty="0">
                <a:solidFill>
                  <a:srgbClr val="333333"/>
                </a:solidFill>
                <a:highlight>
                  <a:srgbClr val="FFFFFF"/>
                </a:highlight>
                <a:latin typeface="Spectral"/>
                <a:ea typeface="Merriweather"/>
                <a:cs typeface="Merriweather"/>
                <a:sym typeface="Merriweather"/>
              </a:rPr>
              <a:t>With the “With” statement, you get better syntax and exceptions handling.</a:t>
            </a:r>
            <a:endParaRPr lang="en-US" sz="1400" dirty="0">
              <a:latin typeface="Spectral"/>
              <a:ea typeface="Merriweather"/>
              <a:cs typeface="Merriweather"/>
              <a:sym typeface="Merriweather"/>
            </a:endParaRPr>
          </a:p>
        </p:txBody>
      </p:sp>
      <p:pic>
        <p:nvPicPr>
          <p:cNvPr id="9" name="Picture 8">
            <a:extLst>
              <a:ext uri="{FF2B5EF4-FFF2-40B4-BE49-F238E27FC236}">
                <a16:creationId xmlns:a16="http://schemas.microsoft.com/office/drawing/2014/main" id="{54210F58-D52A-C5C5-F447-EF631CB73DD3}"/>
              </a:ext>
            </a:extLst>
          </p:cNvPr>
          <p:cNvPicPr>
            <a:picLocks noChangeAspect="1"/>
          </p:cNvPicPr>
          <p:nvPr/>
        </p:nvPicPr>
        <p:blipFill>
          <a:blip r:embed="rId3">
            <a:extLst>
              <a:ext uri="{28A0092B-C50C-407E-A947-70E740481C1C}">
                <a14:useLocalDpi xmlns:a14="http://schemas.microsoft.com/office/drawing/2010/main" val="0"/>
              </a:ext>
            </a:extLst>
          </a:blip>
          <a:srcRect l="5937" t="14776" r="5860" b="14660"/>
          <a:stretch>
            <a:fillRect/>
          </a:stretch>
        </p:blipFill>
        <p:spPr>
          <a:xfrm>
            <a:off x="429571" y="4428568"/>
            <a:ext cx="5799779" cy="1872986"/>
          </a:xfrm>
          <a:prstGeom prst="rect">
            <a:avLst/>
          </a:prstGeom>
          <a:ln>
            <a:noFill/>
          </a:ln>
          <a:effectLst>
            <a:softEdge rad="112500"/>
          </a:effectLst>
        </p:spPr>
      </p:pic>
      <p:pic>
        <p:nvPicPr>
          <p:cNvPr id="11" name="Picture 10">
            <a:extLst>
              <a:ext uri="{FF2B5EF4-FFF2-40B4-BE49-F238E27FC236}">
                <a16:creationId xmlns:a16="http://schemas.microsoft.com/office/drawing/2014/main" id="{DBAF91CC-B866-07BA-6867-9E120BA6D46D}"/>
              </a:ext>
            </a:extLst>
          </p:cNvPr>
          <p:cNvPicPr>
            <a:picLocks noChangeAspect="1"/>
          </p:cNvPicPr>
          <p:nvPr/>
        </p:nvPicPr>
        <p:blipFill>
          <a:blip r:embed="rId4">
            <a:extLst>
              <a:ext uri="{28A0092B-C50C-407E-A947-70E740481C1C}">
                <a14:useLocalDpi xmlns:a14="http://schemas.microsoft.com/office/drawing/2010/main" val="0"/>
              </a:ext>
            </a:extLst>
          </a:blip>
          <a:srcRect l="4791" t="12066" r="4791" b="9744"/>
          <a:stretch>
            <a:fillRect/>
          </a:stretch>
        </p:blipFill>
        <p:spPr>
          <a:xfrm>
            <a:off x="6096000" y="4379679"/>
            <a:ext cx="5616575" cy="1960625"/>
          </a:xfrm>
          <a:prstGeom prst="rect">
            <a:avLst/>
          </a:prstGeom>
          <a:ln>
            <a:noFill/>
          </a:ln>
          <a:effectLst>
            <a:softEdge rad="112500"/>
          </a:effectLst>
        </p:spPr>
      </p:pic>
    </p:spTree>
    <p:extLst>
      <p:ext uri="{BB962C8B-B14F-4D97-AF65-F5344CB8AC3E}">
        <p14:creationId xmlns:p14="http://schemas.microsoft.com/office/powerpoint/2010/main" val="20350111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C9A1CE-3A04-2801-B8A8-123E312D43EB}"/>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A43A73C2-41A5-B79A-BF8C-17C549B71EC8}"/>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755BCC2A-432C-9F34-DE59-C44E9A8AD66F}"/>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A74141D6-FD69-6402-162B-84670D3E9B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665A431-3032-7269-D142-960BC051AD95}"/>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B3A50A1A-DD50-6D10-76C9-FABDB218B317}"/>
              </a:ext>
            </a:extLst>
          </p:cNvPr>
          <p:cNvSpPr/>
          <p:nvPr/>
        </p:nvSpPr>
        <p:spPr>
          <a:xfrm>
            <a:off x="2038351" y="517696"/>
            <a:ext cx="9934574" cy="1446550"/>
          </a:xfrm>
          <a:prstGeom prst="rect">
            <a:avLst/>
          </a:prstGeom>
          <a:noFill/>
        </p:spPr>
        <p:txBody>
          <a:bodyPr wrap="squar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20. </a:t>
            </a:r>
            <a:r>
              <a:rPr lang="en" sz="4400" dirty="0">
                <a:ln w="0"/>
                <a:effectLst>
                  <a:outerShdw blurRad="38100" dist="19050" dir="2700000" algn="tl" rotWithShape="0">
                    <a:schemeClr val="dk1">
                      <a:alpha val="40000"/>
                    </a:schemeClr>
                  </a:outerShdw>
                </a:effectLst>
              </a:rPr>
              <a:t>Different ways to read and write in a file in Python ?</a:t>
            </a:r>
            <a:endParaRPr lang="en-US" sz="44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7800D288-4A39-347E-0C73-001B62488D31}"/>
              </a:ext>
            </a:extLst>
          </p:cNvPr>
          <p:cNvSpPr txBox="1"/>
          <p:nvPr/>
        </p:nvSpPr>
        <p:spPr>
          <a:xfrm>
            <a:off x="584200" y="2999494"/>
            <a:ext cx="11023600" cy="3447067"/>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marL="457200" lvl="0" indent="-285750">
              <a:buSzPts val="900"/>
              <a:buFont typeface="Merriweather"/>
              <a:buChar char="❏"/>
            </a:pPr>
            <a:r>
              <a:rPr lang="en-US" sz="1200" b="1" dirty="0">
                <a:highlight>
                  <a:schemeClr val="lt1"/>
                </a:highlight>
                <a:latin typeface="Spectral"/>
                <a:ea typeface="Merriweather"/>
                <a:cs typeface="Merriweather"/>
                <a:sym typeface="Merriweather"/>
              </a:rPr>
              <a:t>Read Only (‘r’) </a:t>
            </a:r>
            <a:r>
              <a:rPr lang="en-US" sz="1200" dirty="0">
                <a:highlight>
                  <a:schemeClr val="lt1"/>
                </a:highlight>
                <a:latin typeface="Spectral"/>
                <a:ea typeface="Merriweather"/>
                <a:cs typeface="Merriweather"/>
                <a:sym typeface="Merriweather"/>
              </a:rPr>
              <a:t>: Open text file for reading. The handle is positioned at the beginning of the file. If the file does not exists, raises I/O error. This is also the default mode in which file is opened.</a:t>
            </a:r>
          </a:p>
          <a:p>
            <a:pPr marL="457200" lvl="0"/>
            <a:endParaRPr lang="en-US" sz="700" dirty="0">
              <a:highlight>
                <a:schemeClr val="lt1"/>
              </a:highlight>
              <a:latin typeface="Spectral"/>
              <a:ea typeface="Merriweather"/>
              <a:cs typeface="Merriweather"/>
              <a:sym typeface="Merriweather"/>
            </a:endParaRPr>
          </a:p>
          <a:p>
            <a:pPr marL="457200" lvl="0" indent="-285750">
              <a:buSzPts val="900"/>
              <a:buFont typeface="Merriweather"/>
              <a:buChar char="❏"/>
            </a:pPr>
            <a:r>
              <a:rPr lang="en-US" sz="1200" b="1" dirty="0">
                <a:highlight>
                  <a:schemeClr val="lt1"/>
                </a:highlight>
                <a:latin typeface="Spectral"/>
                <a:ea typeface="Merriweather"/>
                <a:cs typeface="Merriweather"/>
                <a:sym typeface="Merriweather"/>
              </a:rPr>
              <a:t>Read and Write (‘r+’)</a:t>
            </a:r>
            <a:r>
              <a:rPr lang="en-US" sz="1200" dirty="0">
                <a:highlight>
                  <a:schemeClr val="lt1"/>
                </a:highlight>
                <a:latin typeface="Spectral"/>
                <a:ea typeface="Merriweather"/>
                <a:cs typeface="Merriweather"/>
                <a:sym typeface="Merriweather"/>
              </a:rPr>
              <a:t> : Open the file for reading and writing. The handle is positioned at the beginning of the file. Raises I/O error if the file does not exists.</a:t>
            </a:r>
          </a:p>
          <a:p>
            <a:pPr marL="457200" lvl="0"/>
            <a:endParaRPr lang="en-US" sz="700" dirty="0">
              <a:highlight>
                <a:schemeClr val="lt1"/>
              </a:highlight>
              <a:latin typeface="Spectral"/>
              <a:ea typeface="Merriweather"/>
              <a:cs typeface="Merriweather"/>
              <a:sym typeface="Merriweather"/>
            </a:endParaRPr>
          </a:p>
          <a:p>
            <a:pPr marL="457200" lvl="0" indent="-285750">
              <a:buSzPts val="900"/>
              <a:buFont typeface="Merriweather"/>
              <a:buChar char="❏"/>
            </a:pPr>
            <a:r>
              <a:rPr lang="en-US" sz="1200" b="1" dirty="0">
                <a:highlight>
                  <a:schemeClr val="lt1"/>
                </a:highlight>
                <a:latin typeface="Spectral"/>
                <a:ea typeface="Merriweather"/>
                <a:cs typeface="Merriweather"/>
                <a:sym typeface="Merriweather"/>
              </a:rPr>
              <a:t>Write Only (‘w’)</a:t>
            </a:r>
            <a:r>
              <a:rPr lang="en-US" sz="1200" dirty="0">
                <a:highlight>
                  <a:schemeClr val="lt1"/>
                </a:highlight>
                <a:latin typeface="Spectral"/>
                <a:ea typeface="Merriweather"/>
                <a:cs typeface="Merriweather"/>
                <a:sym typeface="Merriweather"/>
              </a:rPr>
              <a:t> : Open the file for writing. For existing file, the data is truncated and over-written. The handle is positioned at the beginning of the file. Creates the file if the file does not exists</a:t>
            </a:r>
          </a:p>
          <a:p>
            <a:pPr marL="457200" lvl="0"/>
            <a:endParaRPr lang="en-US" sz="700" dirty="0">
              <a:highlight>
                <a:schemeClr val="lt1"/>
              </a:highlight>
              <a:latin typeface="Spectral"/>
              <a:ea typeface="Merriweather"/>
              <a:cs typeface="Merriweather"/>
              <a:sym typeface="Merriweather"/>
            </a:endParaRPr>
          </a:p>
          <a:p>
            <a:pPr marL="457200" lvl="0" indent="-285750">
              <a:buSzPts val="900"/>
              <a:buFont typeface="Merriweather"/>
              <a:buChar char="❏"/>
            </a:pPr>
            <a:r>
              <a:rPr lang="en-US" sz="1200" b="1" dirty="0">
                <a:highlight>
                  <a:schemeClr val="lt1"/>
                </a:highlight>
                <a:latin typeface="Spectral"/>
                <a:ea typeface="Merriweather"/>
                <a:cs typeface="Merriweather"/>
                <a:sym typeface="Merriweather"/>
              </a:rPr>
              <a:t>Write and Read (‘w+’)</a:t>
            </a:r>
            <a:r>
              <a:rPr lang="en-US" sz="1200" dirty="0">
                <a:highlight>
                  <a:schemeClr val="lt1"/>
                </a:highlight>
                <a:latin typeface="Spectral"/>
                <a:ea typeface="Merriweather"/>
                <a:cs typeface="Merriweather"/>
                <a:sym typeface="Merriweather"/>
              </a:rPr>
              <a:t> : Open the file for reading and writing. For existing file, data is truncated and over-written. The handle is positioned at the beginning of the file.</a:t>
            </a:r>
          </a:p>
          <a:p>
            <a:pPr marL="457200" lvl="0"/>
            <a:endParaRPr lang="en-US" sz="700" dirty="0">
              <a:highlight>
                <a:schemeClr val="lt1"/>
              </a:highlight>
              <a:latin typeface="Spectral"/>
              <a:ea typeface="Merriweather"/>
              <a:cs typeface="Merriweather"/>
              <a:sym typeface="Merriweather"/>
            </a:endParaRPr>
          </a:p>
          <a:p>
            <a:pPr marL="457200" lvl="0" indent="-285750">
              <a:buSzPts val="900"/>
              <a:buFont typeface="Merriweather"/>
              <a:buChar char="❏"/>
            </a:pPr>
            <a:r>
              <a:rPr lang="en-US" sz="1200" b="1" dirty="0">
                <a:highlight>
                  <a:schemeClr val="lt1"/>
                </a:highlight>
                <a:latin typeface="Spectral"/>
                <a:ea typeface="Merriweather"/>
                <a:cs typeface="Merriweather"/>
                <a:sym typeface="Merriweather"/>
              </a:rPr>
              <a:t>Append Only (‘a’)</a:t>
            </a:r>
            <a:r>
              <a:rPr lang="en-US" sz="1200" dirty="0">
                <a:highlight>
                  <a:schemeClr val="lt1"/>
                </a:highlight>
                <a:latin typeface="Spectral"/>
                <a:ea typeface="Merriweather"/>
                <a:cs typeface="Merriweather"/>
                <a:sym typeface="Merriweather"/>
              </a:rPr>
              <a:t> : Open the file for writing. The file is created if it does not exist. The handle is positioned at the end of the file. The data being written will be inserted at the end, after the existing data.</a:t>
            </a:r>
          </a:p>
          <a:p>
            <a:pPr lvl="0"/>
            <a:endParaRPr lang="en-US" sz="700" dirty="0">
              <a:highlight>
                <a:schemeClr val="lt1"/>
              </a:highlight>
              <a:latin typeface="Spectral"/>
              <a:ea typeface="Merriweather"/>
              <a:cs typeface="Merriweather"/>
              <a:sym typeface="Merriweather"/>
            </a:endParaRPr>
          </a:p>
          <a:p>
            <a:pPr marL="457200" lvl="0" indent="-285750">
              <a:buSzPts val="900"/>
              <a:buFont typeface="Merriweather"/>
              <a:buChar char="❏"/>
            </a:pPr>
            <a:r>
              <a:rPr lang="en-US" sz="1200" b="1" dirty="0">
                <a:highlight>
                  <a:schemeClr val="lt1"/>
                </a:highlight>
                <a:latin typeface="Spectral"/>
                <a:ea typeface="Merriweather"/>
                <a:cs typeface="Merriweather"/>
                <a:sym typeface="Merriweather"/>
              </a:rPr>
              <a:t>Append and Read (‘a+’)</a:t>
            </a:r>
            <a:r>
              <a:rPr lang="en-US" sz="1200" dirty="0">
                <a:highlight>
                  <a:schemeClr val="lt1"/>
                </a:highlight>
                <a:latin typeface="Spectral"/>
                <a:ea typeface="Merriweather"/>
                <a:cs typeface="Merriweather"/>
                <a:sym typeface="Merriweather"/>
              </a:rPr>
              <a:t> : Open the file for reading and writing. The file is created if it does not exist. The handle is positioned at the end of the file. The data being written will be inserted at the end, after the existing data.</a:t>
            </a:r>
          </a:p>
          <a:p>
            <a:pPr marL="457200" lvl="0"/>
            <a:endParaRPr lang="en-US" sz="700" dirty="0">
              <a:highlight>
                <a:schemeClr val="lt1"/>
              </a:highlight>
              <a:latin typeface="Spectral"/>
              <a:ea typeface="Merriweather"/>
              <a:cs typeface="Merriweather"/>
              <a:sym typeface="Merriweather"/>
            </a:endParaRPr>
          </a:p>
          <a:p>
            <a:pPr marL="457200" lvl="0" indent="-285750">
              <a:buSzPts val="900"/>
              <a:buFont typeface="Merriweather"/>
              <a:buChar char="❏"/>
            </a:pPr>
            <a:r>
              <a:rPr lang="en-US" sz="1200" b="1" dirty="0">
                <a:highlight>
                  <a:schemeClr val="lt1"/>
                </a:highlight>
                <a:latin typeface="Spectral"/>
                <a:ea typeface="Merriweather"/>
                <a:cs typeface="Merriweather"/>
                <a:sym typeface="Merriweather"/>
              </a:rPr>
              <a:t>Text mode (‘t’):</a:t>
            </a:r>
            <a:r>
              <a:rPr lang="en-US" sz="1200" dirty="0">
                <a:highlight>
                  <a:schemeClr val="lt1"/>
                </a:highlight>
                <a:latin typeface="Spectral"/>
                <a:ea typeface="Merriweather"/>
                <a:cs typeface="Merriweather"/>
                <a:sym typeface="Merriweather"/>
              </a:rPr>
              <a:t> </a:t>
            </a:r>
            <a:r>
              <a:rPr lang="en-US" sz="1200" dirty="0">
                <a:solidFill>
                  <a:srgbClr val="202124"/>
                </a:solidFill>
                <a:highlight>
                  <a:schemeClr val="lt1"/>
                </a:highlight>
                <a:latin typeface="Spectral"/>
                <a:ea typeface="Merriweather"/>
                <a:cs typeface="Merriweather"/>
                <a:sym typeface="Merriweather"/>
              </a:rPr>
              <a:t>meaning \n characters will be translated to the host OS line endings when writing to a file, and back again when reading.</a:t>
            </a:r>
          </a:p>
          <a:p>
            <a:pPr marL="457200" lvl="0"/>
            <a:endParaRPr lang="en-US" sz="700" dirty="0">
              <a:solidFill>
                <a:srgbClr val="202124"/>
              </a:solidFill>
              <a:highlight>
                <a:schemeClr val="lt1"/>
              </a:highlight>
              <a:latin typeface="Spectral"/>
              <a:ea typeface="Merriweather"/>
              <a:cs typeface="Merriweather"/>
              <a:sym typeface="Merriweather"/>
            </a:endParaRPr>
          </a:p>
          <a:p>
            <a:pPr marL="457200" lvl="0" indent="-285750">
              <a:buSzPts val="900"/>
              <a:buFont typeface="Merriweather"/>
              <a:buChar char="❏"/>
            </a:pPr>
            <a:r>
              <a:rPr lang="en-US" sz="1200" b="1" dirty="0">
                <a:highlight>
                  <a:schemeClr val="lt1"/>
                </a:highlight>
                <a:latin typeface="Spectral"/>
                <a:ea typeface="Merriweather"/>
                <a:cs typeface="Merriweather"/>
                <a:sym typeface="Merriweather"/>
              </a:rPr>
              <a:t>E</a:t>
            </a:r>
            <a:r>
              <a:rPr lang="en-US" sz="1200" b="1" dirty="0">
                <a:solidFill>
                  <a:srgbClr val="202124"/>
                </a:solidFill>
                <a:highlight>
                  <a:schemeClr val="lt1"/>
                </a:highlight>
                <a:latin typeface="Spectral"/>
                <a:ea typeface="Merriweather"/>
                <a:cs typeface="Merriweather"/>
                <a:sym typeface="Merriweather"/>
              </a:rPr>
              <a:t>xclusive creation (‘x’): </a:t>
            </a:r>
            <a:r>
              <a:rPr lang="en-US" sz="1200" dirty="0">
                <a:solidFill>
                  <a:srgbClr val="202124"/>
                </a:solidFill>
                <a:highlight>
                  <a:schemeClr val="lt1"/>
                </a:highlight>
                <a:latin typeface="Spectral"/>
                <a:ea typeface="Merriweather"/>
                <a:cs typeface="Merriweather"/>
                <a:sym typeface="Merriweather"/>
              </a:rPr>
              <a:t>File is created and opened for writing – but only if it doesn't already exist. Otherwise you get a </a:t>
            </a:r>
            <a:r>
              <a:rPr lang="en-US" sz="1200" dirty="0" err="1">
                <a:solidFill>
                  <a:srgbClr val="202124"/>
                </a:solidFill>
                <a:highlight>
                  <a:schemeClr val="lt1"/>
                </a:highlight>
                <a:latin typeface="Spectral"/>
                <a:ea typeface="Merriweather"/>
                <a:cs typeface="Merriweather"/>
                <a:sym typeface="Merriweather"/>
              </a:rPr>
              <a:t>FileExistsError</a:t>
            </a:r>
            <a:r>
              <a:rPr lang="en-US" sz="1200" dirty="0">
                <a:solidFill>
                  <a:srgbClr val="202124"/>
                </a:solidFill>
                <a:highlight>
                  <a:schemeClr val="lt1"/>
                </a:highlight>
                <a:latin typeface="Spectral"/>
                <a:ea typeface="Merriweather"/>
                <a:cs typeface="Merriweather"/>
                <a:sym typeface="Merriweather"/>
              </a:rPr>
              <a:t>.</a:t>
            </a:r>
          </a:p>
          <a:p>
            <a:pPr lvl="0"/>
            <a:endParaRPr lang="en-US" sz="700" dirty="0">
              <a:solidFill>
                <a:srgbClr val="202124"/>
              </a:solidFill>
              <a:highlight>
                <a:schemeClr val="lt1"/>
              </a:highlight>
              <a:latin typeface="Spectral"/>
              <a:ea typeface="Merriweather"/>
              <a:cs typeface="Merriweather"/>
              <a:sym typeface="Merriweather"/>
            </a:endParaRPr>
          </a:p>
          <a:p>
            <a:pPr marL="457200" lvl="0" indent="-285750">
              <a:buSzPts val="900"/>
              <a:buFont typeface="Merriweather"/>
              <a:buChar char="❏"/>
            </a:pPr>
            <a:r>
              <a:rPr lang="en-US" sz="1200" b="1" dirty="0">
                <a:highlight>
                  <a:schemeClr val="lt1"/>
                </a:highlight>
                <a:latin typeface="Spectral"/>
                <a:ea typeface="Merriweather"/>
                <a:cs typeface="Merriweather"/>
                <a:sym typeface="Merriweather"/>
              </a:rPr>
              <a:t>Binary mode (‘b’):</a:t>
            </a:r>
            <a:r>
              <a:rPr lang="en-US" sz="1200" dirty="0">
                <a:highlight>
                  <a:schemeClr val="lt1"/>
                </a:highlight>
                <a:latin typeface="Spectral"/>
                <a:ea typeface="Merriweather"/>
                <a:cs typeface="Merriweather"/>
                <a:sym typeface="Merriweather"/>
              </a:rPr>
              <a:t> </a:t>
            </a:r>
            <a:r>
              <a:rPr lang="en-US" sz="1200" dirty="0">
                <a:solidFill>
                  <a:srgbClr val="202124"/>
                </a:solidFill>
                <a:highlight>
                  <a:schemeClr val="lt1"/>
                </a:highlight>
                <a:latin typeface="Spectral"/>
                <a:ea typeface="Merriweather"/>
                <a:cs typeface="Merriweather"/>
                <a:sym typeface="Merriweather"/>
              </a:rPr>
              <a:t>appended to the mode opens the file in binary mode, so there are also modes like '</a:t>
            </a:r>
            <a:r>
              <a:rPr lang="en-US" sz="1200" dirty="0" err="1">
                <a:solidFill>
                  <a:srgbClr val="202124"/>
                </a:solidFill>
                <a:highlight>
                  <a:schemeClr val="lt1"/>
                </a:highlight>
                <a:latin typeface="Spectral"/>
                <a:ea typeface="Merriweather"/>
                <a:cs typeface="Merriweather"/>
                <a:sym typeface="Merriweather"/>
              </a:rPr>
              <a:t>rb</a:t>
            </a:r>
            <a:r>
              <a:rPr lang="en-US" sz="1200" dirty="0">
                <a:solidFill>
                  <a:srgbClr val="202124"/>
                </a:solidFill>
                <a:highlight>
                  <a:schemeClr val="lt1"/>
                </a:highlight>
                <a:latin typeface="Spectral"/>
                <a:ea typeface="Merriweather"/>
                <a:cs typeface="Merriweather"/>
                <a:sym typeface="Merriweather"/>
              </a:rPr>
              <a:t>', '</a:t>
            </a:r>
            <a:r>
              <a:rPr lang="en-US" sz="1200" dirty="0" err="1">
                <a:solidFill>
                  <a:srgbClr val="202124"/>
                </a:solidFill>
                <a:highlight>
                  <a:schemeClr val="lt1"/>
                </a:highlight>
                <a:latin typeface="Spectral"/>
                <a:ea typeface="Merriweather"/>
                <a:cs typeface="Merriweather"/>
                <a:sym typeface="Merriweather"/>
              </a:rPr>
              <a:t>wb</a:t>
            </a:r>
            <a:r>
              <a:rPr lang="en-US" sz="1200" dirty="0">
                <a:solidFill>
                  <a:srgbClr val="202124"/>
                </a:solidFill>
                <a:highlight>
                  <a:schemeClr val="lt1"/>
                </a:highlight>
                <a:latin typeface="Spectral"/>
                <a:ea typeface="Merriweather"/>
                <a:cs typeface="Merriweather"/>
                <a:sym typeface="Merriweather"/>
              </a:rPr>
              <a:t>', and '</a:t>
            </a:r>
            <a:r>
              <a:rPr lang="en-US" sz="1200" dirty="0" err="1">
                <a:solidFill>
                  <a:srgbClr val="202124"/>
                </a:solidFill>
                <a:highlight>
                  <a:schemeClr val="lt1"/>
                </a:highlight>
                <a:latin typeface="Spectral"/>
                <a:ea typeface="Merriweather"/>
                <a:cs typeface="Merriweather"/>
                <a:sym typeface="Merriweather"/>
              </a:rPr>
              <a:t>r+b</a:t>
            </a:r>
            <a:r>
              <a:rPr lang="en-US" sz="1200" dirty="0">
                <a:solidFill>
                  <a:srgbClr val="202124"/>
                </a:solidFill>
                <a:highlight>
                  <a:schemeClr val="lt1"/>
                </a:highlight>
                <a:latin typeface="Spectral"/>
                <a:ea typeface="Merriweather"/>
                <a:cs typeface="Merriweather"/>
                <a:sym typeface="Merriweather"/>
              </a:rPr>
              <a:t>'. </a:t>
            </a:r>
            <a:endParaRPr lang="en-US" sz="1400" b="1" dirty="0">
              <a:highlight>
                <a:schemeClr val="lt1"/>
              </a:highlight>
              <a:latin typeface="Spectral"/>
              <a:ea typeface="Merriweather"/>
              <a:cs typeface="Merriweather"/>
              <a:sym typeface="Merriweather"/>
            </a:endParaRPr>
          </a:p>
        </p:txBody>
      </p:sp>
      <p:sp>
        <p:nvSpPr>
          <p:cNvPr id="3" name="Google Shape;375;p61">
            <a:extLst>
              <a:ext uri="{FF2B5EF4-FFF2-40B4-BE49-F238E27FC236}">
                <a16:creationId xmlns:a16="http://schemas.microsoft.com/office/drawing/2014/main" id="{55719F9B-B3E8-D164-7AC8-846E0D4CDE30}"/>
              </a:ext>
            </a:extLst>
          </p:cNvPr>
          <p:cNvSpPr txBox="1"/>
          <p:nvPr/>
        </p:nvSpPr>
        <p:spPr>
          <a:xfrm>
            <a:off x="584200" y="2171699"/>
            <a:ext cx="5921100" cy="861744"/>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b="1" dirty="0">
                <a:solidFill>
                  <a:srgbClr val="222222"/>
                </a:solidFill>
                <a:highlight>
                  <a:srgbClr val="FFFFFF"/>
                </a:highlight>
                <a:latin typeface="Spectral"/>
                <a:ea typeface="Merriweather"/>
                <a:cs typeface="Merriweather"/>
                <a:sym typeface="Merriweather"/>
              </a:rPr>
              <a:t>Syntax of Python open file function:</a:t>
            </a:r>
            <a:endParaRPr sz="1600" b="1" dirty="0">
              <a:solidFill>
                <a:srgbClr val="222222"/>
              </a:solidFill>
              <a:highlight>
                <a:srgbClr val="FFFFFF"/>
              </a:highlight>
              <a:latin typeface="Spectral"/>
              <a:ea typeface="Merriweather"/>
              <a:cs typeface="Merriweather"/>
              <a:sym typeface="Merriweather"/>
            </a:endParaRPr>
          </a:p>
          <a:p>
            <a:pPr marL="215900" marR="215900" lvl="0" indent="0" algn="l" rtl="0">
              <a:lnSpc>
                <a:spcPct val="160000"/>
              </a:lnSpc>
              <a:spcBef>
                <a:spcPts val="0"/>
              </a:spcBef>
              <a:spcAft>
                <a:spcPts val="0"/>
              </a:spcAft>
              <a:buNone/>
            </a:pPr>
            <a:r>
              <a:rPr lang="en" sz="1600" dirty="0">
                <a:solidFill>
                  <a:srgbClr val="222222"/>
                </a:solidFill>
                <a:latin typeface="Spectral"/>
                <a:ea typeface="Merriweather"/>
                <a:cs typeface="Merriweather"/>
                <a:sym typeface="Merriweather"/>
              </a:rPr>
              <a:t>file_object  = open("filename", "mode")</a:t>
            </a:r>
            <a:endParaRPr sz="1600" dirty="0">
              <a:solidFill>
                <a:srgbClr val="222222"/>
              </a:solidFill>
              <a:latin typeface="Spectral"/>
              <a:ea typeface="Merriweather"/>
              <a:cs typeface="Merriweather"/>
              <a:sym typeface="Merriweather"/>
            </a:endParaRPr>
          </a:p>
        </p:txBody>
      </p:sp>
    </p:spTree>
    <p:extLst>
      <p:ext uri="{BB962C8B-B14F-4D97-AF65-F5344CB8AC3E}">
        <p14:creationId xmlns:p14="http://schemas.microsoft.com/office/powerpoint/2010/main" val="25709467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E74BED-CE93-CCAC-CCE7-DA6847A6232A}"/>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65ED1C3-C2C9-8D2D-F826-E0877B448F3B}"/>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A8063241-D133-A6E3-EC68-8F1005561E05}"/>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2663F3B0-3710-0BC8-FE40-79174B6EA8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066C007-83AD-3845-DD12-34A60A8F55AB}"/>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1468FD25-4580-3617-D23E-17FD847FEDD3}"/>
              </a:ext>
            </a:extLst>
          </p:cNvPr>
          <p:cNvSpPr/>
          <p:nvPr/>
        </p:nvSpPr>
        <p:spPr>
          <a:xfrm>
            <a:off x="2147888" y="779306"/>
            <a:ext cx="7896224" cy="923330"/>
          </a:xfrm>
          <a:prstGeom prst="rect">
            <a:avLst/>
          </a:prstGeom>
          <a:noFill/>
        </p:spPr>
        <p:txBody>
          <a:bodyPr wrap="square" lIns="91440" tIns="45720" rIns="91440" bIns="45720">
            <a:spAutoFit/>
          </a:bodyPr>
          <a:lstStyle/>
          <a:p>
            <a:r>
              <a:rPr lang="en-US" sz="5400" b="0" cap="none" spc="0" dirty="0">
                <a:ln w="0"/>
                <a:solidFill>
                  <a:schemeClr val="tx1"/>
                </a:solidFill>
                <a:effectLst>
                  <a:outerShdw blurRad="38100" dist="19050" dir="2700000" algn="tl" rotWithShape="0">
                    <a:schemeClr val="dk1">
                      <a:alpha val="40000"/>
                    </a:schemeClr>
                  </a:outerShdw>
                </a:effectLst>
              </a:rPr>
              <a:t>21. </a:t>
            </a:r>
            <a:r>
              <a:rPr lang="en" sz="5400" dirty="0">
                <a:ln w="0"/>
                <a:effectLst>
                  <a:outerShdw blurRad="38100" dist="19050" dir="2700000" algn="tl" rotWithShape="0">
                    <a:schemeClr val="dk1">
                      <a:alpha val="40000"/>
                    </a:schemeClr>
                  </a:outerShdw>
                </a:effectLst>
              </a:rPr>
              <a:t>What is Pythonpath ?</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FBA3AD31-D4A7-E6F9-9AB8-DF33C369AFC8}"/>
              </a:ext>
            </a:extLst>
          </p:cNvPr>
          <p:cNvSpPr txBox="1"/>
          <p:nvPr/>
        </p:nvSpPr>
        <p:spPr>
          <a:xfrm>
            <a:off x="584200" y="2703221"/>
            <a:ext cx="11023600" cy="3046958"/>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marL="285750" lvl="0" indent="-285750">
              <a:buFont typeface="Wingdings" panose="05000000000000000000" pitchFamily="2" charset="2"/>
              <a:buChar char="§"/>
            </a:pPr>
            <a:r>
              <a:rPr lang="en-US" sz="1400" dirty="0">
                <a:highlight>
                  <a:schemeClr val="lt1"/>
                </a:highlight>
                <a:latin typeface="Spectral"/>
                <a:ea typeface="Merriweather"/>
                <a:cs typeface="Merriweather"/>
                <a:sym typeface="Merriweather"/>
              </a:rPr>
              <a:t>PYTHONPATH is an environment variable which you can set to add additional directories where python will look for modules and packages </a:t>
            </a:r>
          </a:p>
          <a:p>
            <a:pPr marL="285750" lvl="0" indent="-285750">
              <a:buFont typeface="Wingdings" panose="05000000000000000000" pitchFamily="2" charset="2"/>
              <a:buChar char="§"/>
            </a:pPr>
            <a:r>
              <a:rPr lang="en-US" sz="1400" dirty="0">
                <a:highlight>
                  <a:schemeClr val="lt1"/>
                </a:highlight>
                <a:latin typeface="Spectral"/>
                <a:ea typeface="Merriweather"/>
                <a:cs typeface="Merriweather"/>
                <a:sym typeface="Merriweather"/>
              </a:rPr>
              <a:t>The ‘PYTHONPATH’ variable holds a string with the name of various directories that need to be added to the </a:t>
            </a:r>
            <a:r>
              <a:rPr lang="en-US" sz="1400" dirty="0" err="1">
                <a:highlight>
                  <a:schemeClr val="lt1"/>
                </a:highlight>
                <a:latin typeface="Spectral"/>
                <a:ea typeface="Merriweather"/>
                <a:cs typeface="Merriweather"/>
                <a:sym typeface="Merriweather"/>
              </a:rPr>
              <a:t>sys.path</a:t>
            </a:r>
            <a:r>
              <a:rPr lang="en-US" sz="1400" dirty="0">
                <a:highlight>
                  <a:schemeClr val="lt1"/>
                </a:highlight>
                <a:latin typeface="Spectral"/>
                <a:ea typeface="Merriweather"/>
                <a:cs typeface="Merriweather"/>
                <a:sym typeface="Merriweather"/>
              </a:rPr>
              <a:t> directory list by Python. </a:t>
            </a:r>
          </a:p>
          <a:p>
            <a:pPr marL="285750" lvl="0" indent="-285750">
              <a:buFont typeface="Wingdings" panose="05000000000000000000" pitchFamily="2" charset="2"/>
              <a:buChar char="§"/>
            </a:pPr>
            <a:r>
              <a:rPr lang="en-US" sz="1400" dirty="0">
                <a:highlight>
                  <a:schemeClr val="lt1"/>
                </a:highlight>
                <a:latin typeface="Spectral"/>
                <a:ea typeface="Merriweather"/>
                <a:cs typeface="Merriweather"/>
                <a:sym typeface="Merriweather"/>
              </a:rPr>
              <a:t>The primary use of this variable is to allow users to import modules that are not made installable yet.</a:t>
            </a:r>
          </a:p>
          <a:p>
            <a:pPr lvl="0"/>
            <a:endParaRPr lang="en-US" sz="1600" dirty="0">
              <a:highlight>
                <a:schemeClr val="lt1"/>
              </a:highlight>
              <a:latin typeface="Spectral"/>
              <a:ea typeface="Merriweather"/>
              <a:cs typeface="Merriweather"/>
              <a:sym typeface="Merriweather"/>
            </a:endParaRPr>
          </a:p>
          <a:p>
            <a:pPr lvl="0"/>
            <a:endParaRPr lang="en-US" sz="1600" dirty="0">
              <a:highlight>
                <a:schemeClr val="lt1"/>
              </a:highlight>
              <a:latin typeface="Spectral"/>
              <a:ea typeface="Merriweather"/>
              <a:cs typeface="Merriweather"/>
              <a:sym typeface="Merriweather"/>
            </a:endParaRPr>
          </a:p>
          <a:p>
            <a:pPr lvl="0" eaLnBrk="0" fontAlgn="base" hangingPunct="0">
              <a:spcBef>
                <a:spcPct val="0"/>
              </a:spcBef>
              <a:spcAft>
                <a:spcPct val="0"/>
              </a:spcAft>
            </a:pPr>
            <a:r>
              <a:rPr lang="en-US" altLang="en-US" sz="1600" b="1" dirty="0">
                <a:latin typeface="Spectral"/>
              </a:rPr>
              <a:t>PYTHONPATH</a:t>
            </a:r>
          </a:p>
          <a:p>
            <a:pPr lvl="0" eaLnBrk="0" fontAlgn="base" hangingPunct="0">
              <a:spcBef>
                <a:spcPct val="0"/>
              </a:spcBef>
              <a:spcAft>
                <a:spcPct val="0"/>
              </a:spcAft>
            </a:pPr>
            <a:endParaRPr lang="en-US" altLang="en-US" sz="1600" dirty="0">
              <a:latin typeface="Spectral"/>
            </a:endParaRPr>
          </a:p>
          <a:p>
            <a:pPr marL="171450" lvl="0" indent="-171450" eaLnBrk="0" fontAlgn="base" hangingPunct="0">
              <a:spcBef>
                <a:spcPct val="0"/>
              </a:spcBef>
              <a:spcAft>
                <a:spcPct val="0"/>
              </a:spcAft>
              <a:buFont typeface="Wingdings" panose="05000000000000000000" pitchFamily="2" charset="2"/>
              <a:buChar char="§"/>
            </a:pPr>
            <a:r>
              <a:rPr lang="en-US" altLang="en-US" sz="1600" b="1" dirty="0">
                <a:latin typeface="Spectral"/>
              </a:rPr>
              <a:t>Type</a:t>
            </a:r>
            <a:r>
              <a:rPr lang="en-US" altLang="en-US" sz="1600" dirty="0">
                <a:latin typeface="Spectral"/>
              </a:rPr>
              <a:t>: Environment variable.</a:t>
            </a:r>
          </a:p>
          <a:p>
            <a:pPr marL="171450" lvl="0" indent="-171450" eaLnBrk="0" fontAlgn="base" hangingPunct="0">
              <a:spcBef>
                <a:spcPct val="0"/>
              </a:spcBef>
              <a:spcAft>
                <a:spcPct val="0"/>
              </a:spcAft>
              <a:buFont typeface="Wingdings" panose="05000000000000000000" pitchFamily="2" charset="2"/>
              <a:buChar char="§"/>
            </a:pPr>
            <a:r>
              <a:rPr lang="en-US" altLang="en-US" sz="1600" b="1" dirty="0">
                <a:latin typeface="Spectral"/>
              </a:rPr>
              <a:t>Purpose</a:t>
            </a:r>
            <a:r>
              <a:rPr lang="en-US" altLang="en-US" sz="1600" dirty="0">
                <a:latin typeface="Spectral"/>
              </a:rPr>
              <a:t>: Tells Python about extra directories to search for modules/packages.</a:t>
            </a:r>
          </a:p>
          <a:p>
            <a:pPr marL="171450" lvl="0" indent="-171450" eaLnBrk="0" fontAlgn="base" hangingPunct="0">
              <a:spcBef>
                <a:spcPct val="0"/>
              </a:spcBef>
              <a:spcAft>
                <a:spcPct val="0"/>
              </a:spcAft>
              <a:buFont typeface="Wingdings" panose="05000000000000000000" pitchFamily="2" charset="2"/>
              <a:buChar char="§"/>
            </a:pPr>
            <a:r>
              <a:rPr lang="en-US" altLang="en-US" sz="1600" b="1" dirty="0">
                <a:latin typeface="Spectral"/>
              </a:rPr>
              <a:t>Behavior</a:t>
            </a:r>
            <a:r>
              <a:rPr lang="en-US" altLang="en-US" sz="1600" dirty="0">
                <a:latin typeface="Spectral"/>
              </a:rPr>
              <a:t>: Its contents are added to Python’s </a:t>
            </a:r>
            <a:r>
              <a:rPr lang="en-US" altLang="en-US" sz="1600" dirty="0" err="1">
                <a:latin typeface="Spectral"/>
              </a:rPr>
              <a:t>sys.path</a:t>
            </a:r>
            <a:r>
              <a:rPr lang="en-US" altLang="en-US" sz="1600" dirty="0">
                <a:latin typeface="Spectral"/>
              </a:rPr>
              <a:t> list </a:t>
            </a:r>
            <a:r>
              <a:rPr lang="en-US" altLang="en-US" sz="1600" b="1" dirty="0">
                <a:latin typeface="Spectral"/>
              </a:rPr>
              <a:t>at runtime</a:t>
            </a:r>
            <a:r>
              <a:rPr lang="en-US" altLang="en-US" sz="1600" dirty="0">
                <a:latin typeface="Spectral"/>
              </a:rPr>
              <a:t>, right after Python starts.</a:t>
            </a:r>
          </a:p>
          <a:p>
            <a:pPr marL="171450" lvl="0" indent="-171450" eaLnBrk="0" fontAlgn="base" hangingPunct="0">
              <a:spcBef>
                <a:spcPct val="0"/>
              </a:spcBef>
              <a:spcAft>
                <a:spcPct val="0"/>
              </a:spcAft>
              <a:buFont typeface="Wingdings" panose="05000000000000000000" pitchFamily="2" charset="2"/>
              <a:buChar char="§"/>
            </a:pPr>
            <a:r>
              <a:rPr lang="en-US" altLang="en-US" sz="1600" b="1" dirty="0">
                <a:latin typeface="Spectral"/>
              </a:rPr>
              <a:t>Primary use</a:t>
            </a:r>
            <a:r>
              <a:rPr lang="en-US" altLang="en-US" sz="1600" dirty="0">
                <a:latin typeface="Spectral"/>
              </a:rPr>
              <a:t>: Lets you import modules that aren’t installed in the standard library or site-packages folder (e.g., local project modules under development).</a:t>
            </a:r>
          </a:p>
        </p:txBody>
      </p:sp>
    </p:spTree>
    <p:extLst>
      <p:ext uri="{BB962C8B-B14F-4D97-AF65-F5344CB8AC3E}">
        <p14:creationId xmlns:p14="http://schemas.microsoft.com/office/powerpoint/2010/main" val="12806858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135802-AA62-4D4A-42A5-CB17575F940A}"/>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4AD6DC5-6161-5E1E-71B0-A6FDC528322D}"/>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59CDF0C5-FD23-951D-F3D2-B17A97E4C62B}"/>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324FAE13-33BD-1D93-3009-C5AB73EEFB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086F21FC-6D13-E8B7-2DD1-F4186F546F50}"/>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B266DFDF-D20F-A7E6-E517-CB0B6B2D8A2C}"/>
              </a:ext>
            </a:extLst>
          </p:cNvPr>
          <p:cNvSpPr/>
          <p:nvPr/>
        </p:nvSpPr>
        <p:spPr>
          <a:xfrm>
            <a:off x="2185987" y="856250"/>
            <a:ext cx="9421813" cy="769441"/>
          </a:xfrm>
          <a:prstGeom prst="rect">
            <a:avLst/>
          </a:prstGeom>
          <a:noFill/>
        </p:spPr>
        <p:txBody>
          <a:bodyPr wrap="squar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22. </a:t>
            </a:r>
            <a:r>
              <a:rPr lang="en" sz="4400" dirty="0">
                <a:ln w="0"/>
                <a:effectLst>
                  <a:outerShdw blurRad="38100" dist="19050" dir="2700000" algn="tl" rotWithShape="0">
                    <a:schemeClr val="dk1">
                      <a:alpha val="40000"/>
                    </a:schemeClr>
                  </a:outerShdw>
                </a:effectLst>
              </a:rPr>
              <a:t>How Exception Handled in Python ?</a:t>
            </a:r>
            <a:endParaRPr lang="en-US" sz="44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77308633-95BD-3959-7F3C-4587D706BCAE}"/>
              </a:ext>
            </a:extLst>
          </p:cNvPr>
          <p:cNvSpPr txBox="1"/>
          <p:nvPr/>
        </p:nvSpPr>
        <p:spPr>
          <a:xfrm>
            <a:off x="584200" y="2780165"/>
            <a:ext cx="4721225" cy="3262401"/>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a:r>
              <a:rPr lang="en-US" sz="2000" b="1" dirty="0">
                <a:highlight>
                  <a:schemeClr val="lt1"/>
                </a:highlight>
                <a:latin typeface="Spectral"/>
                <a:ea typeface="Merriweather"/>
                <a:cs typeface="Merriweather"/>
                <a:sym typeface="Merriweather"/>
              </a:rPr>
              <a:t>Try</a:t>
            </a:r>
            <a:r>
              <a:rPr lang="en-US" sz="2000" dirty="0">
                <a:highlight>
                  <a:schemeClr val="lt1"/>
                </a:highlight>
                <a:latin typeface="Spectral"/>
                <a:ea typeface="Merriweather"/>
                <a:cs typeface="Merriweather"/>
                <a:sym typeface="Merriweather"/>
              </a:rPr>
              <a:t>: This block will test the exceptional error to occur.</a:t>
            </a:r>
          </a:p>
          <a:p>
            <a:pPr lvl="0"/>
            <a:endParaRPr lang="en-US" sz="2000" dirty="0">
              <a:highlight>
                <a:schemeClr val="lt1"/>
              </a:highlight>
              <a:latin typeface="Spectral"/>
              <a:ea typeface="Merriweather"/>
              <a:cs typeface="Merriweather"/>
              <a:sym typeface="Merriweather"/>
            </a:endParaRPr>
          </a:p>
          <a:p>
            <a:pPr lvl="0"/>
            <a:r>
              <a:rPr lang="en-US" sz="2000" b="1" dirty="0">
                <a:highlight>
                  <a:schemeClr val="lt1"/>
                </a:highlight>
                <a:latin typeface="Spectral"/>
                <a:ea typeface="Merriweather"/>
                <a:cs typeface="Merriweather"/>
                <a:sym typeface="Merriweather"/>
              </a:rPr>
              <a:t>Except</a:t>
            </a:r>
            <a:r>
              <a:rPr lang="en-US" sz="2000" dirty="0">
                <a:highlight>
                  <a:schemeClr val="lt1"/>
                </a:highlight>
                <a:latin typeface="Spectral"/>
                <a:ea typeface="Merriweather"/>
                <a:cs typeface="Merriweather"/>
                <a:sym typeface="Merriweather"/>
              </a:rPr>
              <a:t>: Here you can handle the error.</a:t>
            </a:r>
          </a:p>
          <a:p>
            <a:pPr lvl="0"/>
            <a:endParaRPr lang="en-US" sz="2000" b="1" dirty="0">
              <a:highlight>
                <a:schemeClr val="lt1"/>
              </a:highlight>
              <a:latin typeface="Spectral"/>
              <a:ea typeface="Merriweather"/>
              <a:cs typeface="Merriweather"/>
              <a:sym typeface="Merriweather"/>
            </a:endParaRPr>
          </a:p>
          <a:p>
            <a:pPr lvl="0"/>
            <a:r>
              <a:rPr lang="en-US" sz="2000" b="1" dirty="0">
                <a:highlight>
                  <a:schemeClr val="lt1"/>
                </a:highlight>
                <a:latin typeface="Spectral"/>
                <a:ea typeface="Merriweather"/>
                <a:cs typeface="Merriweather"/>
                <a:sym typeface="Merriweather"/>
              </a:rPr>
              <a:t>Else</a:t>
            </a:r>
            <a:r>
              <a:rPr lang="en-US" sz="2000" dirty="0">
                <a:highlight>
                  <a:schemeClr val="lt1"/>
                </a:highlight>
                <a:latin typeface="Spectral"/>
                <a:ea typeface="Merriweather"/>
                <a:cs typeface="Merriweather"/>
                <a:sym typeface="Merriweather"/>
              </a:rPr>
              <a:t>: If there is no exception then this block will be executed.</a:t>
            </a:r>
          </a:p>
          <a:p>
            <a:pPr lvl="0"/>
            <a:endParaRPr lang="en-US" sz="2000" b="1" dirty="0">
              <a:highlight>
                <a:schemeClr val="lt1"/>
              </a:highlight>
              <a:latin typeface="Spectral"/>
              <a:ea typeface="Merriweather"/>
              <a:cs typeface="Merriweather"/>
              <a:sym typeface="Merriweather"/>
            </a:endParaRPr>
          </a:p>
          <a:p>
            <a:pPr lvl="0"/>
            <a:r>
              <a:rPr lang="en-US" sz="2000" b="1" dirty="0">
                <a:highlight>
                  <a:schemeClr val="lt1"/>
                </a:highlight>
                <a:latin typeface="Spectral"/>
                <a:ea typeface="Merriweather"/>
                <a:cs typeface="Merriweather"/>
                <a:sym typeface="Merriweather"/>
              </a:rPr>
              <a:t>Finally</a:t>
            </a:r>
            <a:r>
              <a:rPr lang="en-US" sz="2000" dirty="0">
                <a:highlight>
                  <a:schemeClr val="lt1"/>
                </a:highlight>
                <a:latin typeface="Spectral"/>
                <a:ea typeface="Merriweather"/>
                <a:cs typeface="Merriweather"/>
                <a:sym typeface="Merriweather"/>
              </a:rPr>
              <a:t>: Finally block always gets executed either exception is generated or not.</a:t>
            </a:r>
          </a:p>
        </p:txBody>
      </p:sp>
      <p:pic>
        <p:nvPicPr>
          <p:cNvPr id="7" name="Picture 6">
            <a:extLst>
              <a:ext uri="{FF2B5EF4-FFF2-40B4-BE49-F238E27FC236}">
                <a16:creationId xmlns:a16="http://schemas.microsoft.com/office/drawing/2014/main" id="{2D2B998A-748F-2A2F-3F37-C59CA594C22E}"/>
              </a:ext>
            </a:extLst>
          </p:cNvPr>
          <p:cNvPicPr>
            <a:picLocks noChangeAspect="1"/>
          </p:cNvPicPr>
          <p:nvPr/>
        </p:nvPicPr>
        <p:blipFill>
          <a:blip r:embed="rId3">
            <a:extLst>
              <a:ext uri="{28A0092B-C50C-407E-A947-70E740481C1C}">
                <a14:useLocalDpi xmlns:a14="http://schemas.microsoft.com/office/drawing/2010/main" val="0"/>
              </a:ext>
            </a:extLst>
          </a:blip>
          <a:srcRect l="6321" t="10000" r="6146" b="8741"/>
          <a:stretch>
            <a:fillRect/>
          </a:stretch>
        </p:blipFill>
        <p:spPr>
          <a:xfrm>
            <a:off x="5548911" y="2586146"/>
            <a:ext cx="6226955" cy="3650438"/>
          </a:xfrm>
          <a:prstGeom prst="rect">
            <a:avLst/>
          </a:prstGeom>
          <a:ln>
            <a:noFill/>
          </a:ln>
          <a:effectLst>
            <a:softEdge rad="112500"/>
          </a:effectLst>
        </p:spPr>
      </p:pic>
    </p:spTree>
    <p:extLst>
      <p:ext uri="{BB962C8B-B14F-4D97-AF65-F5344CB8AC3E}">
        <p14:creationId xmlns:p14="http://schemas.microsoft.com/office/powerpoint/2010/main" val="36584094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079AEA-8852-4349-9625-2C37FDE58469}"/>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6B57874-D338-ABDC-A34E-61923515132A}"/>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594820EB-F0CC-4739-0449-75B40ADD31FD}"/>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89076008-5624-BD3C-7937-2630B09245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A12E9AC4-AC20-455A-3626-B32251EF88A2}"/>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39FFEF12-148C-31D1-BC33-DE2467BE8AE1}"/>
              </a:ext>
            </a:extLst>
          </p:cNvPr>
          <p:cNvSpPr/>
          <p:nvPr/>
        </p:nvSpPr>
        <p:spPr>
          <a:xfrm>
            <a:off x="2017921" y="917805"/>
            <a:ext cx="9589879" cy="646331"/>
          </a:xfrm>
          <a:prstGeom prst="rect">
            <a:avLst/>
          </a:prstGeom>
          <a:noFill/>
        </p:spPr>
        <p:txBody>
          <a:bodyPr wrap="square" lIns="91440" tIns="45720" rIns="91440" bIns="45720">
            <a:spAutoFit/>
          </a:bodyPr>
          <a:lstStyle/>
          <a:p>
            <a:r>
              <a:rPr lang="en-US" sz="3600" b="0" cap="none" spc="0" dirty="0">
                <a:ln w="0"/>
                <a:solidFill>
                  <a:schemeClr val="tx1"/>
                </a:solidFill>
                <a:effectLst>
                  <a:outerShdw blurRad="38100" dist="19050" dir="2700000" algn="tl" rotWithShape="0">
                    <a:schemeClr val="dk1">
                      <a:alpha val="40000"/>
                    </a:schemeClr>
                  </a:outerShdw>
                </a:effectLst>
              </a:rPr>
              <a:t>23. </a:t>
            </a:r>
            <a:r>
              <a:rPr lang="en" sz="3600" dirty="0">
                <a:ln w="0"/>
                <a:effectLst>
                  <a:outerShdw blurRad="38100" dist="19050" dir="2700000" algn="tl" rotWithShape="0">
                    <a:schemeClr val="dk1">
                      <a:alpha val="40000"/>
                    </a:schemeClr>
                  </a:outerShdw>
                </a:effectLst>
              </a:rPr>
              <a:t>Difference between Python 2.0 &amp; Python 3.0 ?</a:t>
            </a:r>
            <a:endParaRPr lang="en-US" sz="36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3" name="Google Shape;398;p64">
            <a:extLst>
              <a:ext uri="{FF2B5EF4-FFF2-40B4-BE49-F238E27FC236}">
                <a16:creationId xmlns:a16="http://schemas.microsoft.com/office/drawing/2014/main" id="{525CFD06-3BB9-F30E-045E-2FAC101C07F2}"/>
              </a:ext>
            </a:extLst>
          </p:cNvPr>
          <p:cNvGraphicFramePr/>
          <p:nvPr>
            <p:extLst>
              <p:ext uri="{D42A27DB-BD31-4B8C-83A1-F6EECF244321}">
                <p14:modId xmlns:p14="http://schemas.microsoft.com/office/powerpoint/2010/main" val="194679594"/>
              </p:ext>
            </p:extLst>
          </p:nvPr>
        </p:nvGraphicFramePr>
        <p:xfrm>
          <a:off x="584200" y="2487745"/>
          <a:ext cx="11023601" cy="3789684"/>
        </p:xfrm>
        <a:graphic>
          <a:graphicData uri="http://schemas.openxmlformats.org/drawingml/2006/table">
            <a:tbl>
              <a:tblPr>
                <a:solidFill>
                  <a:srgbClr val="FFFFFF"/>
                </a:solidFill>
              </a:tblPr>
              <a:tblGrid>
                <a:gridCol w="1974212">
                  <a:extLst>
                    <a:ext uri="{9D8B030D-6E8A-4147-A177-3AD203B41FA5}">
                      <a16:colId xmlns:a16="http://schemas.microsoft.com/office/drawing/2014/main" val="20000"/>
                    </a:ext>
                  </a:extLst>
                </a:gridCol>
                <a:gridCol w="4160308">
                  <a:extLst>
                    <a:ext uri="{9D8B030D-6E8A-4147-A177-3AD203B41FA5}">
                      <a16:colId xmlns:a16="http://schemas.microsoft.com/office/drawing/2014/main" val="20001"/>
                    </a:ext>
                  </a:extLst>
                </a:gridCol>
                <a:gridCol w="4889081">
                  <a:extLst>
                    <a:ext uri="{9D8B030D-6E8A-4147-A177-3AD203B41FA5}">
                      <a16:colId xmlns:a16="http://schemas.microsoft.com/office/drawing/2014/main" val="20002"/>
                    </a:ext>
                  </a:extLst>
                </a:gridCol>
              </a:tblGrid>
              <a:tr h="339721">
                <a:tc>
                  <a:txBody>
                    <a:bodyPr/>
                    <a:lstStyle/>
                    <a:p>
                      <a:pPr marL="0" lvl="0" indent="0" algn="l" rtl="0">
                        <a:lnSpc>
                          <a:spcPct val="50000"/>
                        </a:lnSpc>
                        <a:spcBef>
                          <a:spcPts val="0"/>
                        </a:spcBef>
                        <a:spcAft>
                          <a:spcPts val="0"/>
                        </a:spcAft>
                        <a:buNone/>
                      </a:pPr>
                      <a:r>
                        <a:rPr lang="en" sz="1200" dirty="0">
                          <a:latin typeface="Spectral"/>
                          <a:ea typeface="Merriweather"/>
                          <a:cs typeface="Merriweather"/>
                          <a:sym typeface="Merriweather"/>
                        </a:rPr>
                        <a:t>Basis of comparison</a:t>
                      </a:r>
                      <a:endParaRPr sz="1200" dirty="0">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lvl="0" indent="0" algn="l" rtl="0">
                        <a:lnSpc>
                          <a:spcPct val="50000"/>
                        </a:lnSpc>
                        <a:spcBef>
                          <a:spcPts val="0"/>
                        </a:spcBef>
                        <a:spcAft>
                          <a:spcPts val="0"/>
                        </a:spcAft>
                        <a:buNone/>
                      </a:pPr>
                      <a:r>
                        <a:rPr lang="en" sz="1200" dirty="0">
                          <a:latin typeface="Spectral"/>
                          <a:ea typeface="Merriweather"/>
                          <a:cs typeface="Merriweather"/>
                          <a:sym typeface="Merriweather"/>
                        </a:rPr>
                        <a:t>Python 3</a:t>
                      </a:r>
                      <a:endParaRPr sz="1200" dirty="0">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lvl="0" indent="0" algn="l" rtl="0">
                        <a:lnSpc>
                          <a:spcPct val="50000"/>
                        </a:lnSpc>
                        <a:spcBef>
                          <a:spcPts val="0"/>
                        </a:spcBef>
                        <a:spcAft>
                          <a:spcPts val="0"/>
                        </a:spcAft>
                        <a:buNone/>
                      </a:pPr>
                      <a:r>
                        <a:rPr lang="en" sz="1200" dirty="0">
                          <a:latin typeface="Spectral"/>
                          <a:ea typeface="Merriweather"/>
                          <a:cs typeface="Merriweather"/>
                          <a:sym typeface="Merriweather"/>
                        </a:rPr>
                        <a:t>Python 2</a:t>
                      </a:r>
                      <a:endParaRPr sz="1200" dirty="0">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0"/>
                  </a:ext>
                </a:extLst>
              </a:tr>
              <a:tr h="1221996">
                <a:tc>
                  <a:txBody>
                    <a:bodyPr/>
                    <a:lstStyle/>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Syntax</a:t>
                      </a:r>
                      <a:endParaRPr sz="1200" dirty="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def main():</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    </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     print("Hello World!")</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 if __name__== "__main__":</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  </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      main()</a:t>
                      </a:r>
                      <a:endParaRPr sz="1200" dirty="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def main():</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  </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    </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    print "Hello World!"</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  </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if __name__== "__main__":</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    </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      main()</a:t>
                      </a:r>
                      <a:endParaRPr sz="1200" dirty="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39721">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Release Date</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2008</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2000</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339721">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Function print</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print (“hello”)</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print “hello”</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516175">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Division of Integers</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Whenever two integers are divided, you get a float </a:t>
                      </a: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value</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When two integers are divided, you always provide integer </a:t>
                      </a: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value.</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516175">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Unicode</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In Python 3, default storing of strings is Unicode.</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To store Unicode string value, you require to define them with </a:t>
                      </a: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“u”.</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516175">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Syntax</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The syntax is simpler and easily understandable.</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The syntax of Python 2 was comparatively difficult to </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understand.</a:t>
                      </a:r>
                      <a:endParaRPr sz="1200" dirty="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5344285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B15C47-2783-2681-0DC2-985E18E6E84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232D75C7-ABA3-CF55-26E6-434E31320FC9}"/>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A57C6004-945C-8993-E946-A9D5F10F14AC}"/>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3E2CEE62-F32B-8BB8-ECAF-8B98A43FC3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D0FA2411-3303-4D41-1108-13B04216E424}"/>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6BA51809-C3BF-99CB-1577-83852398E998}"/>
              </a:ext>
            </a:extLst>
          </p:cNvPr>
          <p:cNvSpPr/>
          <p:nvPr/>
        </p:nvSpPr>
        <p:spPr>
          <a:xfrm>
            <a:off x="2017921" y="917805"/>
            <a:ext cx="9589879" cy="646331"/>
          </a:xfrm>
          <a:prstGeom prst="rect">
            <a:avLst/>
          </a:prstGeom>
          <a:noFill/>
        </p:spPr>
        <p:txBody>
          <a:bodyPr wrap="square" lIns="91440" tIns="45720" rIns="91440" bIns="45720">
            <a:spAutoFit/>
          </a:bodyPr>
          <a:lstStyle/>
          <a:p>
            <a:r>
              <a:rPr lang="en-US" sz="3600" b="0" cap="none" spc="0" dirty="0">
                <a:ln w="0"/>
                <a:solidFill>
                  <a:schemeClr val="tx1"/>
                </a:solidFill>
                <a:effectLst>
                  <a:outerShdw blurRad="38100" dist="19050" dir="2700000" algn="tl" rotWithShape="0">
                    <a:schemeClr val="dk1">
                      <a:alpha val="40000"/>
                    </a:schemeClr>
                  </a:outerShdw>
                </a:effectLst>
              </a:rPr>
              <a:t>23. </a:t>
            </a:r>
            <a:r>
              <a:rPr lang="en" sz="3600" dirty="0">
                <a:ln w="0"/>
                <a:effectLst>
                  <a:outerShdw blurRad="38100" dist="19050" dir="2700000" algn="tl" rotWithShape="0">
                    <a:schemeClr val="dk1">
                      <a:alpha val="40000"/>
                    </a:schemeClr>
                  </a:outerShdw>
                </a:effectLst>
              </a:rPr>
              <a:t>Difference between Python 2.0 &amp; Python 3.0 ?</a:t>
            </a:r>
            <a:endParaRPr lang="en-US" sz="36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2" name="Google Shape;407;p65">
            <a:extLst>
              <a:ext uri="{FF2B5EF4-FFF2-40B4-BE49-F238E27FC236}">
                <a16:creationId xmlns:a16="http://schemas.microsoft.com/office/drawing/2014/main" id="{A7AA06C5-F3EF-CFB8-427B-7C52862F2F4D}"/>
              </a:ext>
            </a:extLst>
          </p:cNvPr>
          <p:cNvGraphicFramePr/>
          <p:nvPr>
            <p:extLst>
              <p:ext uri="{D42A27DB-BD31-4B8C-83A1-F6EECF244321}">
                <p14:modId xmlns:p14="http://schemas.microsoft.com/office/powerpoint/2010/main" val="666882095"/>
              </p:ext>
            </p:extLst>
          </p:nvPr>
        </p:nvGraphicFramePr>
        <p:xfrm>
          <a:off x="584200" y="2399761"/>
          <a:ext cx="11023600" cy="4058191"/>
        </p:xfrm>
        <a:graphic>
          <a:graphicData uri="http://schemas.openxmlformats.org/drawingml/2006/table">
            <a:tbl>
              <a:tblPr>
                <a:solidFill>
                  <a:srgbClr val="FFFFFF"/>
                </a:solidFill>
              </a:tblPr>
              <a:tblGrid>
                <a:gridCol w="1974208">
                  <a:extLst>
                    <a:ext uri="{9D8B030D-6E8A-4147-A177-3AD203B41FA5}">
                      <a16:colId xmlns:a16="http://schemas.microsoft.com/office/drawing/2014/main" val="20000"/>
                    </a:ext>
                  </a:extLst>
                </a:gridCol>
                <a:gridCol w="4678039">
                  <a:extLst>
                    <a:ext uri="{9D8B030D-6E8A-4147-A177-3AD203B41FA5}">
                      <a16:colId xmlns:a16="http://schemas.microsoft.com/office/drawing/2014/main" val="20001"/>
                    </a:ext>
                  </a:extLst>
                </a:gridCol>
                <a:gridCol w="4371353">
                  <a:extLst>
                    <a:ext uri="{9D8B030D-6E8A-4147-A177-3AD203B41FA5}">
                      <a16:colId xmlns:a16="http://schemas.microsoft.com/office/drawing/2014/main" val="20002"/>
                    </a:ext>
                  </a:extLst>
                </a:gridCol>
              </a:tblGrid>
              <a:tr h="434619">
                <a:tc>
                  <a:txBody>
                    <a:bodyPr/>
                    <a:lstStyle/>
                    <a:p>
                      <a:pPr marL="0" lvl="0" indent="0" algn="l" rtl="0">
                        <a:lnSpc>
                          <a:spcPct val="50000"/>
                        </a:lnSpc>
                        <a:spcBef>
                          <a:spcPts val="0"/>
                        </a:spcBef>
                        <a:spcAft>
                          <a:spcPts val="0"/>
                        </a:spcAft>
                        <a:buNone/>
                      </a:pPr>
                      <a:r>
                        <a:rPr lang="en" sz="1200" dirty="0">
                          <a:latin typeface="Spectral"/>
                          <a:ea typeface="Merriweather"/>
                          <a:cs typeface="Merriweather"/>
                          <a:sym typeface="Merriweather"/>
                        </a:rPr>
                        <a:t>Basis of comparison</a:t>
                      </a:r>
                      <a:endParaRPr sz="1200" dirty="0">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lvl="0" indent="0" algn="l" rtl="0">
                        <a:lnSpc>
                          <a:spcPct val="50000"/>
                        </a:lnSpc>
                        <a:spcBef>
                          <a:spcPts val="0"/>
                        </a:spcBef>
                        <a:spcAft>
                          <a:spcPts val="0"/>
                        </a:spcAft>
                        <a:buNone/>
                      </a:pPr>
                      <a:r>
                        <a:rPr lang="en" sz="1200" dirty="0">
                          <a:latin typeface="Spectral"/>
                          <a:ea typeface="Merriweather"/>
                          <a:cs typeface="Merriweather"/>
                          <a:sym typeface="Merriweather"/>
                        </a:rPr>
                        <a:t>Python 3</a:t>
                      </a:r>
                      <a:endParaRPr sz="1200" dirty="0">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lvl="0" indent="0" algn="l" rtl="0">
                        <a:lnSpc>
                          <a:spcPct val="50000"/>
                        </a:lnSpc>
                        <a:spcBef>
                          <a:spcPts val="0"/>
                        </a:spcBef>
                        <a:spcAft>
                          <a:spcPts val="0"/>
                        </a:spcAft>
                        <a:buNone/>
                      </a:pPr>
                      <a:r>
                        <a:rPr lang="en" sz="1200" dirty="0">
                          <a:latin typeface="Spectral"/>
                          <a:ea typeface="Merriweather"/>
                          <a:cs typeface="Merriweather"/>
                          <a:sym typeface="Merriweather"/>
                        </a:rPr>
                        <a:t>Python 2</a:t>
                      </a:r>
                      <a:endParaRPr sz="1200" dirty="0">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0"/>
                  </a:ext>
                </a:extLst>
              </a:tr>
              <a:tr h="660365">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Rules of ordering </a:t>
                      </a: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Comparisons</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In this version, Rules of ordering comparisons have been </a:t>
                      </a: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simplified.</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Rules of ordering comparison are very complex.</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434619">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Iteration</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The new Range() function introduced to perform iterations.</a:t>
                      </a:r>
                      <a:endParaRPr sz="1200" dirty="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In Python 2, the xrange() is used for iterations.</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34619">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Exceptions</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It should be enclosed in parenthesis.</a:t>
                      </a:r>
                      <a:endParaRPr sz="1200" dirty="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It should be enclosed in notations.</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660365">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Leak of variables</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The value of variables never changes.</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The value of the global variable will change while using </a:t>
                      </a: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it inside for-loop.</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660365">
                <a:tc>
                  <a:txBody>
                    <a:bodyPr/>
                    <a:lstStyle/>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Backward </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compatibility</a:t>
                      </a:r>
                      <a:endParaRPr sz="1200" dirty="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Not difficult to port python 2 to python 3 but it is never </a:t>
                      </a: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reliable.</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Python version 3 is not backwardly compatible with </a:t>
                      </a: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Python 2.</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773239">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Library</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Many recent developers are creating libraries which you can </a:t>
                      </a: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a:highlight>
                            <a:schemeClr val="lt1"/>
                          </a:highlight>
                          <a:latin typeface="Spectral"/>
                          <a:ea typeface="Merriweather"/>
                          <a:cs typeface="Merriweather"/>
                          <a:sym typeface="Merriweather"/>
                        </a:rPr>
                        <a:t>only use with Python 3.</a:t>
                      </a:r>
                      <a:endParaRPr sz="120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Many older libraries created for Python 2 is not </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r>
                        <a:rPr lang="en" sz="1200" dirty="0">
                          <a:highlight>
                            <a:schemeClr val="lt1"/>
                          </a:highlight>
                          <a:latin typeface="Spectral"/>
                          <a:ea typeface="Merriweather"/>
                          <a:cs typeface="Merriweather"/>
                          <a:sym typeface="Merriweather"/>
                        </a:rPr>
                        <a:t>forward-compatible.</a:t>
                      </a:r>
                      <a:endParaRPr sz="1200" dirty="0">
                        <a:highlight>
                          <a:schemeClr val="lt1"/>
                        </a:highlight>
                        <a:latin typeface="Spectral"/>
                        <a:ea typeface="Merriweather"/>
                        <a:cs typeface="Merriweather"/>
                        <a:sym typeface="Merriweather"/>
                      </a:endParaRPr>
                    </a:p>
                    <a:p>
                      <a:pPr marL="0" lvl="0" indent="0" algn="l" rtl="0">
                        <a:lnSpc>
                          <a:spcPct val="50000"/>
                        </a:lnSpc>
                        <a:spcBef>
                          <a:spcPts val="0"/>
                        </a:spcBef>
                        <a:spcAft>
                          <a:spcPts val="0"/>
                        </a:spcAft>
                        <a:buNone/>
                      </a:pPr>
                      <a:endParaRPr sz="1200" dirty="0">
                        <a:highlight>
                          <a:schemeClr val="lt1"/>
                        </a:highlight>
                        <a:latin typeface="Spectral"/>
                        <a:ea typeface="Merriweather"/>
                        <a:cs typeface="Merriweather"/>
                        <a:sym typeface="Merriweather"/>
                      </a:endParaRPr>
                    </a:p>
                  </a:txBody>
                  <a:tcPr marL="91425" marR="91425" marT="91425" marB="91425">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5463810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30D39C-DC2D-E8CB-AAA5-AE15CD27833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DEE33AD-BE2B-6A38-212B-230E87946658}"/>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FB723AD3-C004-44E5-FB71-436B1D9ACFD6}"/>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035D56EC-DF42-AB1B-ED1A-4F42665FF3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18E28290-9A19-F4C8-D7CF-B174781F0998}"/>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8BB7F28F-1BAF-691C-8789-0261E5EF2157}"/>
              </a:ext>
            </a:extLst>
          </p:cNvPr>
          <p:cNvSpPr/>
          <p:nvPr/>
        </p:nvSpPr>
        <p:spPr>
          <a:xfrm>
            <a:off x="2141747" y="825472"/>
            <a:ext cx="9466054" cy="830997"/>
          </a:xfrm>
          <a:prstGeom prst="rect">
            <a:avLst/>
          </a:prstGeom>
          <a:noFill/>
        </p:spPr>
        <p:txBody>
          <a:bodyPr wrap="square" lIns="91440" tIns="45720" rIns="91440" bIns="45720">
            <a:spAutoFit/>
          </a:bodyPr>
          <a:lstStyle/>
          <a:p>
            <a:r>
              <a:rPr lang="en-US" sz="4800" b="0" cap="none" spc="0" dirty="0">
                <a:ln w="0"/>
                <a:solidFill>
                  <a:schemeClr val="tx1"/>
                </a:solidFill>
                <a:effectLst>
                  <a:outerShdw blurRad="38100" dist="19050" dir="2700000" algn="tl" rotWithShape="0">
                    <a:schemeClr val="dk1">
                      <a:alpha val="40000"/>
                    </a:schemeClr>
                  </a:outerShdw>
                </a:effectLst>
              </a:rPr>
              <a:t>24. </a:t>
            </a:r>
            <a:r>
              <a:rPr lang="en" sz="4800" dirty="0">
                <a:ln w="0"/>
                <a:effectLst>
                  <a:outerShdw blurRad="38100" dist="19050" dir="2700000" algn="tl" rotWithShape="0">
                    <a:schemeClr val="dk1">
                      <a:alpha val="40000"/>
                    </a:schemeClr>
                  </a:outerShdw>
                </a:effectLst>
              </a:rPr>
              <a:t>What is ‘PIP’ in Python ?</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3" name="Google Shape;308;p53">
            <a:extLst>
              <a:ext uri="{FF2B5EF4-FFF2-40B4-BE49-F238E27FC236}">
                <a16:creationId xmlns:a16="http://schemas.microsoft.com/office/drawing/2014/main" id="{D5848075-9869-0EF4-EAD8-2981CB27DE5E}"/>
              </a:ext>
            </a:extLst>
          </p:cNvPr>
          <p:cNvSpPr txBox="1"/>
          <p:nvPr/>
        </p:nvSpPr>
        <p:spPr>
          <a:xfrm>
            <a:off x="584200" y="2404945"/>
            <a:ext cx="11023600" cy="1477297"/>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a:r>
              <a:rPr lang="en-US" sz="1200" b="1" dirty="0">
                <a:latin typeface="Spectral"/>
              </a:rPr>
              <a:t>PIP</a:t>
            </a:r>
            <a:r>
              <a:rPr lang="en-US" sz="1200" dirty="0">
                <a:latin typeface="Spectral"/>
              </a:rPr>
              <a:t> in Python stands for </a:t>
            </a:r>
            <a:r>
              <a:rPr lang="en-US" sz="1200" b="1" dirty="0">
                <a:latin typeface="Spectral"/>
              </a:rPr>
              <a:t>"Pip Installs Packages"</a:t>
            </a:r>
            <a:r>
              <a:rPr lang="en-US" sz="1200" dirty="0">
                <a:latin typeface="Spectral"/>
              </a:rPr>
              <a:t> (or sometimes </a:t>
            </a:r>
            <a:r>
              <a:rPr lang="en-US" sz="1200" b="1" dirty="0">
                <a:latin typeface="Spectral"/>
              </a:rPr>
              <a:t>"Pip Installs Python"</a:t>
            </a:r>
            <a:r>
              <a:rPr lang="en-US" sz="1200" dirty="0">
                <a:latin typeface="Spectral"/>
              </a:rPr>
              <a:t> in jokes). It’s the </a:t>
            </a:r>
            <a:r>
              <a:rPr lang="en-US" sz="1200" b="1" dirty="0">
                <a:latin typeface="Spectral"/>
              </a:rPr>
              <a:t>package manager</a:t>
            </a:r>
            <a:r>
              <a:rPr lang="en-US" sz="1200" dirty="0">
                <a:latin typeface="Spectral"/>
              </a:rPr>
              <a:t> for Python, used to </a:t>
            </a:r>
            <a:r>
              <a:rPr lang="en-US" sz="1200" b="1" dirty="0">
                <a:latin typeface="Spectral"/>
              </a:rPr>
              <a:t>install, upgrade, and manage third-party libraries</a:t>
            </a:r>
            <a:r>
              <a:rPr lang="en-US" sz="1200" dirty="0">
                <a:latin typeface="Spectral"/>
              </a:rPr>
              <a:t>.</a:t>
            </a:r>
          </a:p>
          <a:p>
            <a:pPr lvl="0"/>
            <a:endParaRPr lang="en-US" altLang="en-US" sz="1200" dirty="0">
              <a:latin typeface="Spectral"/>
            </a:endParaRPr>
          </a:p>
          <a:p>
            <a:r>
              <a:rPr lang="en-US" sz="1200" b="1" dirty="0">
                <a:latin typeface="Spectral"/>
              </a:rPr>
              <a:t>Key Points about PIP</a:t>
            </a:r>
          </a:p>
          <a:p>
            <a:pPr marL="285750" indent="-285750">
              <a:buFont typeface="Wingdings" panose="05000000000000000000" pitchFamily="2" charset="2"/>
              <a:buChar char="§"/>
            </a:pPr>
            <a:r>
              <a:rPr lang="en-US" sz="1200" b="1" dirty="0">
                <a:latin typeface="Spectral"/>
              </a:rPr>
              <a:t>Purpose</a:t>
            </a:r>
            <a:r>
              <a:rPr lang="en-US" sz="1200" dirty="0">
                <a:latin typeface="Spectral"/>
              </a:rPr>
              <a:t>: Download and install Python packages from the </a:t>
            </a:r>
            <a:r>
              <a:rPr lang="en-US" sz="1200" b="1" dirty="0">
                <a:latin typeface="Spectral"/>
              </a:rPr>
              <a:t>Python Package Index (</a:t>
            </a:r>
            <a:r>
              <a:rPr lang="en-US" sz="1200" b="1" dirty="0" err="1">
                <a:latin typeface="Spectral"/>
              </a:rPr>
              <a:t>PyPI</a:t>
            </a:r>
            <a:r>
              <a:rPr lang="en-US" sz="1200" b="1" dirty="0">
                <a:latin typeface="Spectral"/>
              </a:rPr>
              <a:t>)</a:t>
            </a:r>
            <a:r>
              <a:rPr lang="en-US" sz="1200" dirty="0">
                <a:latin typeface="Spectral"/>
              </a:rPr>
              <a:t> or other indexes.</a:t>
            </a:r>
          </a:p>
          <a:p>
            <a:pPr marL="285750" indent="-285750">
              <a:buFont typeface="Wingdings" panose="05000000000000000000" pitchFamily="2" charset="2"/>
              <a:buChar char="§"/>
            </a:pPr>
            <a:r>
              <a:rPr lang="en-US" sz="1200" b="1" dirty="0">
                <a:latin typeface="Spectral"/>
              </a:rPr>
              <a:t>Included</a:t>
            </a:r>
            <a:r>
              <a:rPr lang="en-US" sz="1200" dirty="0">
                <a:latin typeface="Spectral"/>
              </a:rPr>
              <a:t>: Comes pre-installed with modern versions of Python (≥ 3.4).</a:t>
            </a:r>
          </a:p>
          <a:p>
            <a:pPr marL="285750" indent="-285750">
              <a:buFont typeface="Wingdings" panose="05000000000000000000" pitchFamily="2" charset="2"/>
              <a:buChar char="§"/>
            </a:pPr>
            <a:r>
              <a:rPr lang="en-US" sz="1200" b="1" dirty="0">
                <a:latin typeface="Spectral"/>
              </a:rPr>
              <a:t>Command-line tool</a:t>
            </a:r>
            <a:r>
              <a:rPr lang="en-US" sz="1200" dirty="0">
                <a:latin typeface="Spectral"/>
              </a:rPr>
              <a:t>: You run it in the terminal/command prompt.</a:t>
            </a:r>
          </a:p>
        </p:txBody>
      </p:sp>
      <p:graphicFrame>
        <p:nvGraphicFramePr>
          <p:cNvPr id="15" name="Table 14">
            <a:extLst>
              <a:ext uri="{FF2B5EF4-FFF2-40B4-BE49-F238E27FC236}">
                <a16:creationId xmlns:a16="http://schemas.microsoft.com/office/drawing/2014/main" id="{D51197CC-4D33-8A42-3014-E7FC59BA8FBE}"/>
              </a:ext>
            </a:extLst>
          </p:cNvPr>
          <p:cNvGraphicFramePr>
            <a:graphicFrameLocks noGrp="1"/>
          </p:cNvGraphicFramePr>
          <p:nvPr>
            <p:extLst>
              <p:ext uri="{D42A27DB-BD31-4B8C-83A1-F6EECF244321}">
                <p14:modId xmlns:p14="http://schemas.microsoft.com/office/powerpoint/2010/main" val="2244192887"/>
              </p:ext>
            </p:extLst>
          </p:nvPr>
        </p:nvGraphicFramePr>
        <p:xfrm>
          <a:off x="584200" y="4069769"/>
          <a:ext cx="11023600" cy="2377440"/>
        </p:xfrm>
        <a:graphic>
          <a:graphicData uri="http://schemas.openxmlformats.org/drawingml/2006/table">
            <a:tbl>
              <a:tblPr/>
              <a:tblGrid>
                <a:gridCol w="5511800">
                  <a:extLst>
                    <a:ext uri="{9D8B030D-6E8A-4147-A177-3AD203B41FA5}">
                      <a16:colId xmlns:a16="http://schemas.microsoft.com/office/drawing/2014/main" val="273350233"/>
                    </a:ext>
                  </a:extLst>
                </a:gridCol>
                <a:gridCol w="5511800">
                  <a:extLst>
                    <a:ext uri="{9D8B030D-6E8A-4147-A177-3AD203B41FA5}">
                      <a16:colId xmlns:a16="http://schemas.microsoft.com/office/drawing/2014/main" val="45049464"/>
                    </a:ext>
                  </a:extLst>
                </a:gridCol>
              </a:tblGrid>
              <a:tr h="0">
                <a:tc>
                  <a:txBody>
                    <a:bodyPr/>
                    <a:lstStyle/>
                    <a:p>
                      <a:pPr>
                        <a:buNone/>
                      </a:pPr>
                      <a:r>
                        <a:rPr lang="en-IN" sz="1400" b="1" dirty="0">
                          <a:latin typeface="Spectral"/>
                        </a:rPr>
                        <a:t>Command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buNone/>
                      </a:pPr>
                      <a:r>
                        <a:rPr lang="en-IN" sz="1400" b="1" dirty="0">
                          <a:latin typeface="Spectral"/>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895150334"/>
                  </a:ext>
                </a:extLst>
              </a:tr>
              <a:tr h="0">
                <a:tc>
                  <a:txBody>
                    <a:bodyPr/>
                    <a:lstStyle/>
                    <a:p>
                      <a:pPr>
                        <a:buNone/>
                      </a:pPr>
                      <a:r>
                        <a:rPr lang="en-IN" sz="1100">
                          <a:latin typeface="Spectral"/>
                        </a:rPr>
                        <a:t>pip install package_name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dirty="0">
                          <a:latin typeface="Spectral"/>
                        </a:rPr>
                        <a:t>Install a package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19338756"/>
                  </a:ext>
                </a:extLst>
              </a:tr>
              <a:tr h="0">
                <a:tc>
                  <a:txBody>
                    <a:bodyPr/>
                    <a:lstStyle/>
                    <a:p>
                      <a:pPr>
                        <a:buNone/>
                      </a:pPr>
                      <a:r>
                        <a:rPr lang="en-IN" sz="1100">
                          <a:latin typeface="Spectral"/>
                        </a:rPr>
                        <a:t>pip uninstall package_name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dirty="0">
                          <a:latin typeface="Spectral"/>
                        </a:rPr>
                        <a:t>Remove a package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13314298"/>
                  </a:ext>
                </a:extLst>
              </a:tr>
              <a:tr h="0">
                <a:tc>
                  <a:txBody>
                    <a:bodyPr/>
                    <a:lstStyle/>
                    <a:p>
                      <a:pPr>
                        <a:buNone/>
                      </a:pPr>
                      <a:r>
                        <a:rPr lang="en-IN" sz="1100">
                          <a:latin typeface="Spectral"/>
                        </a:rPr>
                        <a:t>pip 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Spectral"/>
                        </a:rPr>
                        <a:t>Show all installed packages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20710760"/>
                  </a:ext>
                </a:extLst>
              </a:tr>
              <a:tr h="0">
                <a:tc>
                  <a:txBody>
                    <a:bodyPr/>
                    <a:lstStyle/>
                    <a:p>
                      <a:pPr>
                        <a:buNone/>
                      </a:pPr>
                      <a:r>
                        <a:rPr lang="en-IN" sz="1100">
                          <a:latin typeface="Spectral"/>
                        </a:rPr>
                        <a:t>pip show package_name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100" dirty="0">
                          <a:latin typeface="Spectral"/>
                        </a:rPr>
                        <a:t>Show details about a package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18150942"/>
                  </a:ext>
                </a:extLst>
              </a:tr>
              <a:tr h="0">
                <a:tc>
                  <a:txBody>
                    <a:bodyPr/>
                    <a:lstStyle/>
                    <a:p>
                      <a:pPr>
                        <a:buNone/>
                      </a:pPr>
                      <a:r>
                        <a:rPr lang="en-IN" sz="1100">
                          <a:latin typeface="Spectral"/>
                        </a:rPr>
                        <a:t>pip install package==version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dirty="0">
                          <a:latin typeface="Spectral"/>
                        </a:rPr>
                        <a:t>Install a specific version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94729488"/>
                  </a:ext>
                </a:extLst>
              </a:tr>
              <a:tr h="0">
                <a:tc>
                  <a:txBody>
                    <a:bodyPr/>
                    <a:lstStyle/>
                    <a:p>
                      <a:pPr>
                        <a:buNone/>
                      </a:pPr>
                      <a:r>
                        <a:rPr lang="en-IN" sz="1100">
                          <a:latin typeface="Spectral"/>
                        </a:rPr>
                        <a:t>pip install --upgrade package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Spectral"/>
                        </a:rPr>
                        <a:t>Upgrade a package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08373274"/>
                  </a:ext>
                </a:extLst>
              </a:tr>
              <a:tr h="0">
                <a:tc>
                  <a:txBody>
                    <a:bodyPr/>
                    <a:lstStyle/>
                    <a:p>
                      <a:pPr>
                        <a:buNone/>
                      </a:pPr>
                      <a:r>
                        <a:rPr lang="en-IN" sz="1100" dirty="0">
                          <a:latin typeface="Spectral"/>
                        </a:rPr>
                        <a:t>pip freeze &gt; requirements.txt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100">
                          <a:latin typeface="Spectral"/>
                        </a:rPr>
                        <a:t>Export installed packages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59872086"/>
                  </a:ext>
                </a:extLst>
              </a:tr>
              <a:tr h="0">
                <a:tc>
                  <a:txBody>
                    <a:bodyPr/>
                    <a:lstStyle/>
                    <a:p>
                      <a:pPr>
                        <a:buNone/>
                      </a:pPr>
                      <a:r>
                        <a:rPr lang="en-US" sz="1100" dirty="0">
                          <a:latin typeface="Spectral"/>
                        </a:rPr>
                        <a:t>pip install -r requirements.txt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100" dirty="0">
                          <a:latin typeface="Spectral"/>
                        </a:rPr>
                        <a:t>Install from a requirements file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64873093"/>
                  </a:ext>
                </a:extLst>
              </a:tr>
            </a:tbl>
          </a:graphicData>
        </a:graphic>
      </p:graphicFrame>
    </p:spTree>
    <p:extLst>
      <p:ext uri="{BB962C8B-B14F-4D97-AF65-F5344CB8AC3E}">
        <p14:creationId xmlns:p14="http://schemas.microsoft.com/office/powerpoint/2010/main" val="22658697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1CE24E-D2C3-C7FB-6247-FDBD6AD77A79}"/>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AE280AC2-AC39-E707-3E17-84F0E4335E5D}"/>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3F385742-896B-810B-F92F-230B0FD158B6}"/>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23B21141-29A1-D0D2-D7C5-A2057B16EF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B5854DB7-6130-692D-3717-C1952663A095}"/>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D1E5740A-9B6D-8629-206D-5FF79A7F2988}"/>
              </a:ext>
            </a:extLst>
          </p:cNvPr>
          <p:cNvSpPr/>
          <p:nvPr/>
        </p:nvSpPr>
        <p:spPr>
          <a:xfrm>
            <a:off x="2160797" y="577933"/>
            <a:ext cx="8259554" cy="1323439"/>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25. </a:t>
            </a:r>
            <a:r>
              <a:rPr lang="en" sz="4000" dirty="0">
                <a:ln w="0"/>
                <a:effectLst>
                  <a:outerShdw blurRad="38100" dist="19050" dir="2700000" algn="tl" rotWithShape="0">
                    <a:schemeClr val="dk1">
                      <a:alpha val="40000"/>
                    </a:schemeClr>
                  </a:outerShdw>
                </a:effectLst>
              </a:rPr>
              <a:t>How to use F String and Format or Replacement Operator ?</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3" name="Google Shape;308;p53">
            <a:extLst>
              <a:ext uri="{FF2B5EF4-FFF2-40B4-BE49-F238E27FC236}">
                <a16:creationId xmlns:a16="http://schemas.microsoft.com/office/drawing/2014/main" id="{E6CF2773-822C-74A3-62D3-5634EFE4B774}"/>
              </a:ext>
            </a:extLst>
          </p:cNvPr>
          <p:cNvSpPr txBox="1"/>
          <p:nvPr/>
        </p:nvSpPr>
        <p:spPr>
          <a:xfrm>
            <a:off x="584200" y="2404945"/>
            <a:ext cx="11023600" cy="2123628"/>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eaLnBrk="0" fontAlgn="base" hangingPunct="0">
              <a:spcBef>
                <a:spcPct val="0"/>
              </a:spcBef>
              <a:spcAft>
                <a:spcPct val="0"/>
              </a:spcAft>
            </a:pPr>
            <a:r>
              <a:rPr lang="en-US" altLang="en-US" sz="1400" b="1" dirty="0">
                <a:latin typeface="Spectral"/>
              </a:rPr>
              <a:t>1. F-Strings (Python 3.6+)</a:t>
            </a:r>
          </a:p>
          <a:p>
            <a:pPr lvl="0" eaLnBrk="0" fontAlgn="base" hangingPunct="0">
              <a:spcBef>
                <a:spcPct val="0"/>
              </a:spcBef>
              <a:spcAft>
                <a:spcPct val="0"/>
              </a:spcAft>
            </a:pPr>
            <a:r>
              <a:rPr lang="en-US" altLang="en-US" sz="1400" dirty="0">
                <a:latin typeface="Spectral"/>
              </a:rPr>
              <a:t>Syntax: Prefix your string with </a:t>
            </a:r>
            <a:r>
              <a:rPr lang="en-US" altLang="en-US" sz="1400" b="1" dirty="0">
                <a:latin typeface="Spectral"/>
              </a:rPr>
              <a:t>f</a:t>
            </a:r>
            <a:r>
              <a:rPr lang="en-US" altLang="en-US" sz="1400" dirty="0">
                <a:latin typeface="Spectral"/>
              </a:rPr>
              <a:t> and use {} to insert variables or expressions.</a:t>
            </a:r>
          </a:p>
          <a:p>
            <a:pPr lvl="0" eaLnBrk="0" fontAlgn="base" hangingPunct="0">
              <a:spcBef>
                <a:spcPct val="0"/>
              </a:spcBef>
              <a:spcAft>
                <a:spcPct val="0"/>
              </a:spcAft>
            </a:pPr>
            <a:r>
              <a:rPr lang="en-US" altLang="en-US" sz="1400" dirty="0">
                <a:latin typeface="Spectral"/>
              </a:rPr>
              <a:t>Fast and readable.</a:t>
            </a:r>
          </a:p>
          <a:p>
            <a:pPr lvl="0" eaLnBrk="0" fontAlgn="base" hangingPunct="0">
              <a:spcBef>
                <a:spcPct val="0"/>
              </a:spcBef>
              <a:spcAft>
                <a:spcPct val="0"/>
              </a:spcAft>
              <a:buFontTx/>
              <a:buChar char="•"/>
            </a:pPr>
            <a:endParaRPr lang="en-US" altLang="en-US" sz="1400" dirty="0">
              <a:latin typeface="Spectral"/>
            </a:endParaRPr>
          </a:p>
          <a:p>
            <a:pPr lvl="0" eaLnBrk="0" fontAlgn="base" hangingPunct="0">
              <a:spcBef>
                <a:spcPct val="0"/>
              </a:spcBef>
              <a:spcAft>
                <a:spcPct val="0"/>
              </a:spcAft>
            </a:pPr>
            <a:r>
              <a:rPr lang="en-US" altLang="en-US" sz="1400" b="1" dirty="0">
                <a:latin typeface="Spectral"/>
              </a:rPr>
              <a:t>2. </a:t>
            </a:r>
            <a:r>
              <a:rPr lang="en-US" altLang="en-US" sz="1400" b="1" dirty="0" err="1">
                <a:latin typeface="Spectral"/>
              </a:rPr>
              <a:t>str.format</a:t>
            </a:r>
            <a:r>
              <a:rPr lang="en-US" altLang="en-US" sz="1400" b="1" dirty="0">
                <a:latin typeface="Spectral"/>
              </a:rPr>
              <a:t>() Method (Python 2.7+ / 3.0+)</a:t>
            </a:r>
          </a:p>
          <a:p>
            <a:pPr lvl="0" eaLnBrk="0" fontAlgn="base" hangingPunct="0">
              <a:spcBef>
                <a:spcPct val="0"/>
              </a:spcBef>
              <a:spcAft>
                <a:spcPct val="0"/>
              </a:spcAft>
            </a:pPr>
            <a:r>
              <a:rPr lang="en-US" altLang="en-US" sz="1400" dirty="0">
                <a:latin typeface="Spectral"/>
              </a:rPr>
              <a:t>Uses </a:t>
            </a:r>
            <a:r>
              <a:rPr lang="en-US" altLang="en-US" sz="1400" b="1" dirty="0">
                <a:latin typeface="Spectral"/>
              </a:rPr>
              <a:t>{}</a:t>
            </a:r>
            <a:r>
              <a:rPr lang="en-US" altLang="en-US" sz="1400" dirty="0">
                <a:latin typeface="Spectral"/>
              </a:rPr>
              <a:t> placeholders and replaces them with .format() arguments.</a:t>
            </a:r>
          </a:p>
          <a:p>
            <a:pPr lvl="0" eaLnBrk="0" fontAlgn="base" hangingPunct="0">
              <a:spcBef>
                <a:spcPct val="0"/>
              </a:spcBef>
              <a:spcAft>
                <a:spcPct val="0"/>
              </a:spcAft>
            </a:pPr>
            <a:endParaRPr lang="en-US" altLang="en-US" sz="1400" dirty="0">
              <a:latin typeface="Spectral"/>
            </a:endParaRPr>
          </a:p>
          <a:p>
            <a:pPr lvl="0" eaLnBrk="0" fontAlgn="base" hangingPunct="0">
              <a:spcBef>
                <a:spcPct val="0"/>
              </a:spcBef>
              <a:spcAft>
                <a:spcPct val="0"/>
              </a:spcAft>
            </a:pPr>
            <a:r>
              <a:rPr lang="en-US" altLang="en-US" sz="1400" b="1" dirty="0">
                <a:latin typeface="Spectral"/>
              </a:rPr>
              <a:t>3. Replacement Operator {} in Old % Formatting (Legacy)</a:t>
            </a:r>
          </a:p>
          <a:p>
            <a:pPr lvl="0" eaLnBrk="0" fontAlgn="base" hangingPunct="0">
              <a:spcBef>
                <a:spcPct val="0"/>
              </a:spcBef>
              <a:spcAft>
                <a:spcPct val="0"/>
              </a:spcAft>
            </a:pPr>
            <a:r>
              <a:rPr lang="en-US" altLang="en-US" sz="1400" dirty="0">
                <a:latin typeface="Spectral"/>
              </a:rPr>
              <a:t>This is the </a:t>
            </a:r>
            <a:r>
              <a:rPr lang="en-US" altLang="en-US" sz="1400" b="1" dirty="0">
                <a:latin typeface="Spectral"/>
              </a:rPr>
              <a:t>old style</a:t>
            </a:r>
            <a:r>
              <a:rPr lang="en-US" altLang="en-US" sz="1400" dirty="0">
                <a:latin typeface="Spectral"/>
              </a:rPr>
              <a:t> from Python 2, still works in Python 3 but not recommended for new code.</a:t>
            </a:r>
          </a:p>
        </p:txBody>
      </p:sp>
      <p:pic>
        <p:nvPicPr>
          <p:cNvPr id="11" name="Picture 10">
            <a:extLst>
              <a:ext uri="{FF2B5EF4-FFF2-40B4-BE49-F238E27FC236}">
                <a16:creationId xmlns:a16="http://schemas.microsoft.com/office/drawing/2014/main" id="{AC3AA872-0648-A51A-A519-7893317A9DBC}"/>
              </a:ext>
            </a:extLst>
          </p:cNvPr>
          <p:cNvPicPr>
            <a:picLocks noChangeAspect="1"/>
          </p:cNvPicPr>
          <p:nvPr/>
        </p:nvPicPr>
        <p:blipFill>
          <a:blip r:embed="rId3">
            <a:extLst>
              <a:ext uri="{28A0092B-C50C-407E-A947-70E740481C1C}">
                <a14:useLocalDpi xmlns:a14="http://schemas.microsoft.com/office/drawing/2010/main" val="0"/>
              </a:ext>
            </a:extLst>
          </a:blip>
          <a:srcRect l="6298" t="15164" r="6796" b="13578"/>
          <a:stretch>
            <a:fillRect/>
          </a:stretch>
        </p:blipFill>
        <p:spPr>
          <a:xfrm>
            <a:off x="584200" y="4716099"/>
            <a:ext cx="5118642" cy="1694225"/>
          </a:xfrm>
          <a:prstGeom prst="rect">
            <a:avLst/>
          </a:prstGeom>
          <a:ln>
            <a:noFill/>
          </a:ln>
          <a:effectLst>
            <a:softEdge rad="112500"/>
          </a:effectLst>
        </p:spPr>
      </p:pic>
      <p:pic>
        <p:nvPicPr>
          <p:cNvPr id="14" name="Picture 13">
            <a:extLst>
              <a:ext uri="{FF2B5EF4-FFF2-40B4-BE49-F238E27FC236}">
                <a16:creationId xmlns:a16="http://schemas.microsoft.com/office/drawing/2014/main" id="{03FC3D42-395D-63EA-0F85-9FD8130EDE93}"/>
              </a:ext>
            </a:extLst>
          </p:cNvPr>
          <p:cNvPicPr>
            <a:picLocks noChangeAspect="1"/>
          </p:cNvPicPr>
          <p:nvPr/>
        </p:nvPicPr>
        <p:blipFill>
          <a:blip r:embed="rId4">
            <a:extLst>
              <a:ext uri="{28A0092B-C50C-407E-A947-70E740481C1C}">
                <a14:useLocalDpi xmlns:a14="http://schemas.microsoft.com/office/drawing/2010/main" val="0"/>
              </a:ext>
            </a:extLst>
          </a:blip>
          <a:srcRect l="6015" t="16657" r="6094" b="16689"/>
          <a:stretch>
            <a:fillRect/>
          </a:stretch>
        </p:blipFill>
        <p:spPr>
          <a:xfrm>
            <a:off x="5702842" y="4716099"/>
            <a:ext cx="5939240" cy="1694225"/>
          </a:xfrm>
          <a:prstGeom prst="rect">
            <a:avLst/>
          </a:prstGeom>
          <a:ln>
            <a:noFill/>
          </a:ln>
          <a:effectLst>
            <a:softEdge rad="112500"/>
          </a:effectLst>
        </p:spPr>
      </p:pic>
    </p:spTree>
    <p:extLst>
      <p:ext uri="{BB962C8B-B14F-4D97-AF65-F5344CB8AC3E}">
        <p14:creationId xmlns:p14="http://schemas.microsoft.com/office/powerpoint/2010/main" val="2823406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D6D454-C280-6C50-EAC5-CA1239D7376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D3B53A37-A9EB-3ED0-47FA-130CD8420408}"/>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DC48FABB-7F4A-43DF-8613-465276B363FC}"/>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32EC636A-0618-5F30-7510-A89B2E7AEE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FF5E4897-AB47-7846-113E-D8A7B0951464}"/>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51EDC919-7C4D-741B-A231-19B310476BA7}"/>
              </a:ext>
            </a:extLst>
          </p:cNvPr>
          <p:cNvSpPr/>
          <p:nvPr/>
        </p:nvSpPr>
        <p:spPr>
          <a:xfrm>
            <a:off x="1771650" y="579251"/>
            <a:ext cx="9588500" cy="1323439"/>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26. </a:t>
            </a:r>
            <a:r>
              <a:rPr lang="en" sz="4000" dirty="0">
                <a:ln w="0"/>
                <a:effectLst>
                  <a:outerShdw blurRad="38100" dist="19050" dir="2700000" algn="tl" rotWithShape="0">
                    <a:schemeClr val="dk1">
                      <a:alpha val="40000"/>
                    </a:schemeClr>
                  </a:outerShdw>
                </a:effectLst>
              </a:rPr>
              <a:t>Difference between Abstraction and Encapsulation ?</a:t>
            </a:r>
            <a:endParaRPr lang="en-US" sz="40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12" name="Google Shape;451;p70">
            <a:extLst>
              <a:ext uri="{FF2B5EF4-FFF2-40B4-BE49-F238E27FC236}">
                <a16:creationId xmlns:a16="http://schemas.microsoft.com/office/drawing/2014/main" id="{B8E5B5C0-D1F5-B462-9DB7-044A6A1C4173}"/>
              </a:ext>
            </a:extLst>
          </p:cNvPr>
          <p:cNvGraphicFramePr/>
          <p:nvPr>
            <p:extLst>
              <p:ext uri="{D42A27DB-BD31-4B8C-83A1-F6EECF244321}">
                <p14:modId xmlns:p14="http://schemas.microsoft.com/office/powerpoint/2010/main" val="3385171854"/>
              </p:ext>
            </p:extLst>
          </p:nvPr>
        </p:nvGraphicFramePr>
        <p:xfrm>
          <a:off x="584200" y="2329574"/>
          <a:ext cx="11023600" cy="4128377"/>
        </p:xfrm>
        <a:graphic>
          <a:graphicData uri="http://schemas.openxmlformats.org/drawingml/2006/table">
            <a:tbl>
              <a:tblPr>
                <a:noFill/>
              </a:tblPr>
              <a:tblGrid>
                <a:gridCol w="5511800">
                  <a:extLst>
                    <a:ext uri="{9D8B030D-6E8A-4147-A177-3AD203B41FA5}">
                      <a16:colId xmlns:a16="http://schemas.microsoft.com/office/drawing/2014/main" val="20000"/>
                    </a:ext>
                  </a:extLst>
                </a:gridCol>
                <a:gridCol w="5511800">
                  <a:extLst>
                    <a:ext uri="{9D8B030D-6E8A-4147-A177-3AD203B41FA5}">
                      <a16:colId xmlns:a16="http://schemas.microsoft.com/office/drawing/2014/main" val="20001"/>
                    </a:ext>
                  </a:extLst>
                </a:gridCol>
              </a:tblGrid>
              <a:tr h="466234">
                <a:tc>
                  <a:txBody>
                    <a:bodyPr/>
                    <a:lstStyle/>
                    <a:p>
                      <a:pPr marL="19050" lvl="0" indent="0" algn="ctr" rtl="0">
                        <a:lnSpc>
                          <a:spcPct val="50000"/>
                        </a:lnSpc>
                        <a:spcBef>
                          <a:spcPts val="0"/>
                        </a:spcBef>
                        <a:spcAft>
                          <a:spcPts val="0"/>
                        </a:spcAft>
                        <a:buNone/>
                      </a:pPr>
                      <a:r>
                        <a:rPr lang="en" sz="1400" b="1" dirty="0">
                          <a:solidFill>
                            <a:schemeClr val="dk1"/>
                          </a:solidFill>
                          <a:latin typeface="Spectral"/>
                          <a:ea typeface="Merriweather"/>
                          <a:cs typeface="Merriweather"/>
                          <a:sym typeface="Merriweather"/>
                        </a:rPr>
                        <a:t>Abstraction</a:t>
                      </a:r>
                      <a:endParaRPr sz="1400" b="1" dirty="0">
                        <a:solidFill>
                          <a:schemeClr val="dk1"/>
                        </a:solidFill>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19050" lvl="0" indent="0" algn="ctr" rtl="0">
                        <a:lnSpc>
                          <a:spcPct val="50000"/>
                        </a:lnSpc>
                        <a:spcBef>
                          <a:spcPts val="0"/>
                        </a:spcBef>
                        <a:spcAft>
                          <a:spcPts val="0"/>
                        </a:spcAft>
                        <a:buNone/>
                      </a:pPr>
                      <a:r>
                        <a:rPr lang="en" sz="1400" b="1" dirty="0">
                          <a:solidFill>
                            <a:schemeClr val="dk1"/>
                          </a:solidFill>
                          <a:latin typeface="Spectral"/>
                          <a:ea typeface="Merriweather"/>
                          <a:cs typeface="Merriweather"/>
                          <a:sym typeface="Merriweather"/>
                        </a:rPr>
                        <a:t>Encapsulation</a:t>
                      </a:r>
                      <a:endParaRPr sz="1400" b="1" dirty="0">
                        <a:solidFill>
                          <a:schemeClr val="dk1"/>
                        </a:solidFill>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0"/>
                  </a:ext>
                </a:extLst>
              </a:tr>
              <a:tr h="439123">
                <a:tc>
                  <a:txBody>
                    <a:bodyPr/>
                    <a:lstStyle/>
                    <a:p>
                      <a:pPr marL="19050" lvl="0" indent="0" algn="l" rtl="0">
                        <a:lnSpc>
                          <a:spcPct val="50000"/>
                        </a:lnSpc>
                        <a:spcBef>
                          <a:spcPts val="0"/>
                        </a:spcBef>
                        <a:spcAft>
                          <a:spcPts val="0"/>
                        </a:spcAft>
                        <a:buNone/>
                      </a:pPr>
                      <a:r>
                        <a:rPr lang="en" sz="1400" dirty="0">
                          <a:latin typeface="Spectral"/>
                          <a:ea typeface="Merriweather"/>
                          <a:cs typeface="Merriweather"/>
                          <a:sym typeface="Merriweather"/>
                        </a:rPr>
                        <a:t>Abstraction works on the design level.</a:t>
                      </a:r>
                      <a:endParaRPr sz="1400" dirty="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9050" lvl="0" indent="0" algn="l" rtl="0">
                        <a:lnSpc>
                          <a:spcPct val="50000"/>
                        </a:lnSpc>
                        <a:spcBef>
                          <a:spcPts val="0"/>
                        </a:spcBef>
                        <a:spcAft>
                          <a:spcPts val="0"/>
                        </a:spcAft>
                        <a:buNone/>
                      </a:pPr>
                      <a:r>
                        <a:rPr lang="en" sz="1400">
                          <a:latin typeface="Spectral"/>
                          <a:ea typeface="Merriweather"/>
                          <a:cs typeface="Merriweather"/>
                          <a:sym typeface="Merriweather"/>
                        </a:rPr>
                        <a:t>Encapsulation works on the application level.</a:t>
                      </a:r>
                      <a:endParaRPr sz="140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644604">
                <a:tc>
                  <a:txBody>
                    <a:bodyPr/>
                    <a:lstStyle/>
                    <a:p>
                      <a:pPr marL="19050" lvl="0" indent="0" algn="l" rtl="0">
                        <a:lnSpc>
                          <a:spcPct val="50000"/>
                        </a:lnSpc>
                        <a:spcBef>
                          <a:spcPts val="0"/>
                        </a:spcBef>
                        <a:spcAft>
                          <a:spcPts val="0"/>
                        </a:spcAft>
                        <a:buNone/>
                      </a:pPr>
                      <a:r>
                        <a:rPr lang="en" sz="1400" dirty="0">
                          <a:latin typeface="Spectral"/>
                          <a:ea typeface="Merriweather"/>
                          <a:cs typeface="Merriweather"/>
                          <a:sym typeface="Merriweather"/>
                        </a:rPr>
                        <a:t>Abstraction is implemented to hide unnecessary data and withdrawing </a:t>
                      </a:r>
                      <a:endParaRPr sz="1400" dirty="0">
                        <a:latin typeface="Spectral"/>
                        <a:ea typeface="Merriweather"/>
                        <a:cs typeface="Merriweather"/>
                        <a:sym typeface="Merriweather"/>
                      </a:endParaRPr>
                    </a:p>
                    <a:p>
                      <a:pPr marL="19050" lvl="0" indent="0" algn="l" rtl="0">
                        <a:lnSpc>
                          <a:spcPct val="50000"/>
                        </a:lnSpc>
                        <a:spcBef>
                          <a:spcPts val="0"/>
                        </a:spcBef>
                        <a:spcAft>
                          <a:spcPts val="0"/>
                        </a:spcAft>
                        <a:buNone/>
                      </a:pPr>
                      <a:endParaRPr sz="1400" dirty="0">
                        <a:latin typeface="Spectral"/>
                        <a:ea typeface="Merriweather"/>
                        <a:cs typeface="Merriweather"/>
                        <a:sym typeface="Merriweather"/>
                      </a:endParaRPr>
                    </a:p>
                    <a:p>
                      <a:pPr marL="19050" lvl="0" indent="0" algn="l" rtl="0">
                        <a:lnSpc>
                          <a:spcPct val="50000"/>
                        </a:lnSpc>
                        <a:spcBef>
                          <a:spcPts val="0"/>
                        </a:spcBef>
                        <a:spcAft>
                          <a:spcPts val="0"/>
                        </a:spcAft>
                        <a:buNone/>
                      </a:pPr>
                      <a:r>
                        <a:rPr lang="en" sz="1400" dirty="0">
                          <a:latin typeface="Spectral"/>
                          <a:ea typeface="Merriweather"/>
                          <a:cs typeface="Merriweather"/>
                          <a:sym typeface="Merriweather"/>
                        </a:rPr>
                        <a:t>relevant data.</a:t>
                      </a:r>
                      <a:endParaRPr sz="1400" dirty="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9050" lvl="0" indent="0" algn="l" rtl="0">
                        <a:lnSpc>
                          <a:spcPct val="50000"/>
                        </a:lnSpc>
                        <a:spcBef>
                          <a:spcPts val="0"/>
                        </a:spcBef>
                        <a:spcAft>
                          <a:spcPts val="0"/>
                        </a:spcAft>
                        <a:buNone/>
                      </a:pPr>
                      <a:r>
                        <a:rPr lang="en" sz="1400">
                          <a:latin typeface="Spectral"/>
                          <a:ea typeface="Merriweather"/>
                          <a:cs typeface="Merriweather"/>
                          <a:sym typeface="Merriweather"/>
                        </a:rPr>
                        <a:t>Encapsulation is the mechanism of hiding the code and the data </a:t>
                      </a:r>
                      <a:endParaRPr sz="1400">
                        <a:latin typeface="Spectral"/>
                        <a:ea typeface="Merriweather"/>
                        <a:cs typeface="Merriweather"/>
                        <a:sym typeface="Merriweather"/>
                      </a:endParaRPr>
                    </a:p>
                    <a:p>
                      <a:pPr marL="19050" lvl="0" indent="0" algn="l" rtl="0">
                        <a:lnSpc>
                          <a:spcPct val="50000"/>
                        </a:lnSpc>
                        <a:spcBef>
                          <a:spcPts val="0"/>
                        </a:spcBef>
                        <a:spcAft>
                          <a:spcPts val="0"/>
                        </a:spcAft>
                        <a:buNone/>
                      </a:pPr>
                      <a:endParaRPr sz="1400">
                        <a:latin typeface="Spectral"/>
                        <a:ea typeface="Merriweather"/>
                        <a:cs typeface="Merriweather"/>
                        <a:sym typeface="Merriweather"/>
                      </a:endParaRPr>
                    </a:p>
                    <a:p>
                      <a:pPr marL="19050" lvl="0" indent="0" algn="l" rtl="0">
                        <a:lnSpc>
                          <a:spcPct val="50000"/>
                        </a:lnSpc>
                        <a:spcBef>
                          <a:spcPts val="0"/>
                        </a:spcBef>
                        <a:spcAft>
                          <a:spcPts val="0"/>
                        </a:spcAft>
                        <a:buNone/>
                      </a:pPr>
                      <a:r>
                        <a:rPr lang="en" sz="1400">
                          <a:latin typeface="Spectral"/>
                          <a:ea typeface="Merriweather"/>
                          <a:cs typeface="Merriweather"/>
                          <a:sym typeface="Merriweather"/>
                        </a:rPr>
                        <a:t>together from the outside world or misuse.</a:t>
                      </a:r>
                      <a:endParaRPr sz="140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644604">
                <a:tc>
                  <a:txBody>
                    <a:bodyPr/>
                    <a:lstStyle/>
                    <a:p>
                      <a:pPr marL="19050" lvl="0" indent="0" algn="l" rtl="0">
                        <a:lnSpc>
                          <a:spcPct val="50000"/>
                        </a:lnSpc>
                        <a:spcBef>
                          <a:spcPts val="0"/>
                        </a:spcBef>
                        <a:spcAft>
                          <a:spcPts val="0"/>
                        </a:spcAft>
                        <a:buNone/>
                      </a:pPr>
                      <a:r>
                        <a:rPr lang="en" sz="1400">
                          <a:latin typeface="Spectral"/>
                          <a:ea typeface="Merriweather"/>
                          <a:cs typeface="Merriweather"/>
                          <a:sym typeface="Merriweather"/>
                        </a:rPr>
                        <a:t>It highlights what the work of an object instead of how the object </a:t>
                      </a:r>
                      <a:endParaRPr sz="1400">
                        <a:latin typeface="Spectral"/>
                        <a:ea typeface="Merriweather"/>
                        <a:cs typeface="Merriweather"/>
                        <a:sym typeface="Merriweather"/>
                      </a:endParaRPr>
                    </a:p>
                    <a:p>
                      <a:pPr marL="19050" lvl="0" indent="0" algn="l" rtl="0">
                        <a:lnSpc>
                          <a:spcPct val="50000"/>
                        </a:lnSpc>
                        <a:spcBef>
                          <a:spcPts val="0"/>
                        </a:spcBef>
                        <a:spcAft>
                          <a:spcPts val="0"/>
                        </a:spcAft>
                        <a:buNone/>
                      </a:pPr>
                      <a:endParaRPr sz="1400">
                        <a:latin typeface="Spectral"/>
                        <a:ea typeface="Merriweather"/>
                        <a:cs typeface="Merriweather"/>
                        <a:sym typeface="Merriweather"/>
                      </a:endParaRPr>
                    </a:p>
                    <a:p>
                      <a:pPr marL="19050" lvl="0" indent="0" algn="l" rtl="0">
                        <a:lnSpc>
                          <a:spcPct val="50000"/>
                        </a:lnSpc>
                        <a:spcBef>
                          <a:spcPts val="0"/>
                        </a:spcBef>
                        <a:spcAft>
                          <a:spcPts val="0"/>
                        </a:spcAft>
                        <a:buNone/>
                      </a:pPr>
                      <a:r>
                        <a:rPr lang="en" sz="1400">
                          <a:latin typeface="Spectral"/>
                          <a:ea typeface="Merriweather"/>
                          <a:cs typeface="Merriweather"/>
                          <a:sym typeface="Merriweather"/>
                        </a:rPr>
                        <a:t>works is</a:t>
                      </a:r>
                      <a:endParaRPr sz="140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9050" lvl="0" indent="0" algn="l" rtl="0">
                        <a:lnSpc>
                          <a:spcPct val="50000"/>
                        </a:lnSpc>
                        <a:spcBef>
                          <a:spcPts val="0"/>
                        </a:spcBef>
                        <a:spcAft>
                          <a:spcPts val="0"/>
                        </a:spcAft>
                        <a:buNone/>
                      </a:pPr>
                      <a:r>
                        <a:rPr lang="en" sz="1400" dirty="0">
                          <a:latin typeface="Spectral"/>
                          <a:ea typeface="Merriweather"/>
                          <a:cs typeface="Merriweather"/>
                          <a:sym typeface="Merriweather"/>
                        </a:rPr>
                        <a:t>It focuses on the inner details of how the object works. Modifications </a:t>
                      </a:r>
                      <a:endParaRPr sz="1400" dirty="0">
                        <a:latin typeface="Spectral"/>
                        <a:ea typeface="Merriweather"/>
                        <a:cs typeface="Merriweather"/>
                        <a:sym typeface="Merriweather"/>
                      </a:endParaRPr>
                    </a:p>
                    <a:p>
                      <a:pPr marL="19050" lvl="0" indent="0" algn="l" rtl="0">
                        <a:lnSpc>
                          <a:spcPct val="50000"/>
                        </a:lnSpc>
                        <a:spcBef>
                          <a:spcPts val="0"/>
                        </a:spcBef>
                        <a:spcAft>
                          <a:spcPts val="0"/>
                        </a:spcAft>
                        <a:buNone/>
                      </a:pPr>
                      <a:endParaRPr sz="1400" dirty="0">
                        <a:latin typeface="Spectral"/>
                        <a:ea typeface="Merriweather"/>
                        <a:cs typeface="Merriweather"/>
                        <a:sym typeface="Merriweather"/>
                      </a:endParaRPr>
                    </a:p>
                    <a:p>
                      <a:pPr marL="19050" lvl="0" indent="0" algn="l" rtl="0">
                        <a:lnSpc>
                          <a:spcPct val="50000"/>
                        </a:lnSpc>
                        <a:spcBef>
                          <a:spcPts val="0"/>
                        </a:spcBef>
                        <a:spcAft>
                          <a:spcPts val="0"/>
                        </a:spcAft>
                        <a:buNone/>
                      </a:pPr>
                      <a:r>
                        <a:rPr lang="en" sz="1400" dirty="0">
                          <a:latin typeface="Spectral"/>
                          <a:ea typeface="Merriweather"/>
                          <a:cs typeface="Merriweather"/>
                          <a:sym typeface="Merriweather"/>
                        </a:rPr>
                        <a:t>can be done later to the settings.</a:t>
                      </a:r>
                      <a:endParaRPr sz="1400" dirty="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644604">
                <a:tc>
                  <a:txBody>
                    <a:bodyPr/>
                    <a:lstStyle/>
                    <a:p>
                      <a:pPr marL="19050" lvl="0" indent="0" algn="l" rtl="0">
                        <a:lnSpc>
                          <a:spcPct val="50000"/>
                        </a:lnSpc>
                        <a:spcBef>
                          <a:spcPts val="0"/>
                        </a:spcBef>
                        <a:spcAft>
                          <a:spcPts val="0"/>
                        </a:spcAft>
                        <a:buNone/>
                      </a:pPr>
                      <a:r>
                        <a:rPr lang="en" sz="1400">
                          <a:latin typeface="Spectral"/>
                          <a:ea typeface="Merriweather"/>
                          <a:cs typeface="Merriweather"/>
                          <a:sym typeface="Merriweather"/>
                        </a:rPr>
                        <a:t>Abstraction focuses on outside viewing, for example, shifting the car.</a:t>
                      </a:r>
                      <a:endParaRPr sz="140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9050" lvl="0" indent="0" algn="l" rtl="0">
                        <a:lnSpc>
                          <a:spcPct val="50000"/>
                        </a:lnSpc>
                        <a:spcBef>
                          <a:spcPts val="0"/>
                        </a:spcBef>
                        <a:spcAft>
                          <a:spcPts val="0"/>
                        </a:spcAft>
                        <a:buNone/>
                      </a:pPr>
                      <a:r>
                        <a:rPr lang="en" sz="1400" dirty="0">
                          <a:latin typeface="Spectral"/>
                          <a:ea typeface="Merriweather"/>
                          <a:cs typeface="Merriweather"/>
                          <a:sym typeface="Merriweather"/>
                        </a:rPr>
                        <a:t>Encapsulation focuses on internal working or inner viewing, for </a:t>
                      </a:r>
                      <a:endParaRPr sz="1400" dirty="0">
                        <a:latin typeface="Spectral"/>
                        <a:ea typeface="Merriweather"/>
                        <a:cs typeface="Merriweather"/>
                        <a:sym typeface="Merriweather"/>
                      </a:endParaRPr>
                    </a:p>
                    <a:p>
                      <a:pPr marL="19050" lvl="0" indent="0" algn="l" rtl="0">
                        <a:lnSpc>
                          <a:spcPct val="50000"/>
                        </a:lnSpc>
                        <a:spcBef>
                          <a:spcPts val="0"/>
                        </a:spcBef>
                        <a:spcAft>
                          <a:spcPts val="0"/>
                        </a:spcAft>
                        <a:buNone/>
                      </a:pPr>
                      <a:endParaRPr sz="1400" dirty="0">
                        <a:latin typeface="Spectral"/>
                        <a:ea typeface="Merriweather"/>
                        <a:cs typeface="Merriweather"/>
                        <a:sym typeface="Merriweather"/>
                      </a:endParaRPr>
                    </a:p>
                    <a:p>
                      <a:pPr marL="19050" lvl="0" indent="0" algn="l" rtl="0">
                        <a:lnSpc>
                          <a:spcPct val="50000"/>
                        </a:lnSpc>
                        <a:spcBef>
                          <a:spcPts val="0"/>
                        </a:spcBef>
                        <a:spcAft>
                          <a:spcPts val="0"/>
                        </a:spcAft>
                        <a:buNone/>
                      </a:pPr>
                      <a:r>
                        <a:rPr lang="en" sz="1400" dirty="0">
                          <a:latin typeface="Spectral"/>
                          <a:ea typeface="Merriweather"/>
                          <a:cs typeface="Merriweather"/>
                          <a:sym typeface="Merriweather"/>
                        </a:rPr>
                        <a:t>example, the production of the car.</a:t>
                      </a:r>
                      <a:endParaRPr sz="1400" dirty="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644604">
                <a:tc>
                  <a:txBody>
                    <a:bodyPr/>
                    <a:lstStyle/>
                    <a:p>
                      <a:pPr marL="19050" lvl="0" indent="0" algn="l" rtl="0">
                        <a:lnSpc>
                          <a:spcPct val="50000"/>
                        </a:lnSpc>
                        <a:spcBef>
                          <a:spcPts val="0"/>
                        </a:spcBef>
                        <a:spcAft>
                          <a:spcPts val="0"/>
                        </a:spcAft>
                        <a:buNone/>
                      </a:pPr>
                      <a:r>
                        <a:rPr lang="en" sz="1400">
                          <a:latin typeface="Spectral"/>
                          <a:ea typeface="Merriweather"/>
                          <a:cs typeface="Merriweather"/>
                          <a:sym typeface="Merriweather"/>
                        </a:rPr>
                        <a:t>Abstraction is supported in Java with the interface and the abstract </a:t>
                      </a:r>
                      <a:endParaRPr sz="1400">
                        <a:latin typeface="Spectral"/>
                        <a:ea typeface="Merriweather"/>
                        <a:cs typeface="Merriweather"/>
                        <a:sym typeface="Merriweather"/>
                      </a:endParaRPr>
                    </a:p>
                    <a:p>
                      <a:pPr marL="19050" lvl="0" indent="0" algn="l" rtl="0">
                        <a:lnSpc>
                          <a:spcPct val="50000"/>
                        </a:lnSpc>
                        <a:spcBef>
                          <a:spcPts val="0"/>
                        </a:spcBef>
                        <a:spcAft>
                          <a:spcPts val="0"/>
                        </a:spcAft>
                        <a:buNone/>
                      </a:pPr>
                      <a:endParaRPr sz="1400">
                        <a:latin typeface="Spectral"/>
                        <a:ea typeface="Merriweather"/>
                        <a:cs typeface="Merriweather"/>
                        <a:sym typeface="Merriweather"/>
                      </a:endParaRPr>
                    </a:p>
                    <a:p>
                      <a:pPr marL="19050" lvl="0" indent="0" algn="l" rtl="0">
                        <a:lnSpc>
                          <a:spcPct val="50000"/>
                        </a:lnSpc>
                        <a:spcBef>
                          <a:spcPts val="0"/>
                        </a:spcBef>
                        <a:spcAft>
                          <a:spcPts val="0"/>
                        </a:spcAft>
                        <a:buNone/>
                      </a:pPr>
                      <a:r>
                        <a:rPr lang="en" sz="1400">
                          <a:latin typeface="Spectral"/>
                          <a:ea typeface="Merriweather"/>
                          <a:cs typeface="Merriweather"/>
                          <a:sym typeface="Merriweather"/>
                        </a:rPr>
                        <a:t>class.</a:t>
                      </a:r>
                      <a:endParaRPr sz="140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9050" lvl="0" indent="0" algn="l" rtl="0">
                        <a:lnSpc>
                          <a:spcPct val="50000"/>
                        </a:lnSpc>
                        <a:spcBef>
                          <a:spcPts val="0"/>
                        </a:spcBef>
                        <a:spcAft>
                          <a:spcPts val="0"/>
                        </a:spcAft>
                        <a:buNone/>
                      </a:pPr>
                      <a:r>
                        <a:rPr lang="en" sz="1400" dirty="0">
                          <a:latin typeface="Spectral"/>
                          <a:ea typeface="Merriweather"/>
                          <a:cs typeface="Merriweather"/>
                          <a:sym typeface="Merriweather"/>
                        </a:rPr>
                        <a:t>Encapsulation is supported using, e.g. public, private and secure </a:t>
                      </a:r>
                      <a:endParaRPr sz="1400" dirty="0">
                        <a:latin typeface="Spectral"/>
                        <a:ea typeface="Merriweather"/>
                        <a:cs typeface="Merriweather"/>
                        <a:sym typeface="Merriweather"/>
                      </a:endParaRPr>
                    </a:p>
                    <a:p>
                      <a:pPr marL="19050" lvl="0" indent="0" algn="l" rtl="0">
                        <a:lnSpc>
                          <a:spcPct val="50000"/>
                        </a:lnSpc>
                        <a:spcBef>
                          <a:spcPts val="0"/>
                        </a:spcBef>
                        <a:spcAft>
                          <a:spcPts val="0"/>
                        </a:spcAft>
                        <a:buNone/>
                      </a:pPr>
                      <a:endParaRPr sz="1400" dirty="0">
                        <a:latin typeface="Spectral"/>
                        <a:ea typeface="Merriweather"/>
                        <a:cs typeface="Merriweather"/>
                        <a:sym typeface="Merriweather"/>
                      </a:endParaRPr>
                    </a:p>
                    <a:p>
                      <a:pPr marL="19050" lvl="0" indent="0" algn="l" rtl="0">
                        <a:lnSpc>
                          <a:spcPct val="50000"/>
                        </a:lnSpc>
                        <a:spcBef>
                          <a:spcPts val="0"/>
                        </a:spcBef>
                        <a:spcAft>
                          <a:spcPts val="0"/>
                        </a:spcAft>
                        <a:buNone/>
                      </a:pPr>
                      <a:r>
                        <a:rPr lang="en" sz="1400" dirty="0">
                          <a:latin typeface="Spectral"/>
                          <a:ea typeface="Merriweather"/>
                          <a:cs typeface="Merriweather"/>
                          <a:sym typeface="Merriweather"/>
                        </a:rPr>
                        <a:t>access modification systems.</a:t>
                      </a:r>
                      <a:endParaRPr sz="1400" dirty="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644604">
                <a:tc>
                  <a:txBody>
                    <a:bodyPr/>
                    <a:lstStyle/>
                    <a:p>
                      <a:pPr marL="19050" lvl="0" indent="0" algn="l" rtl="0">
                        <a:lnSpc>
                          <a:spcPct val="50000"/>
                        </a:lnSpc>
                        <a:spcBef>
                          <a:spcPts val="0"/>
                        </a:spcBef>
                        <a:spcAft>
                          <a:spcPts val="0"/>
                        </a:spcAft>
                        <a:buNone/>
                      </a:pPr>
                      <a:r>
                        <a:rPr lang="en" sz="1400">
                          <a:latin typeface="Spectral"/>
                          <a:ea typeface="Merriweather"/>
                          <a:cs typeface="Merriweather"/>
                          <a:sym typeface="Merriweather"/>
                        </a:rPr>
                        <a:t>In a nutshell, abstraction is hiding implementation with the help of an </a:t>
                      </a:r>
                      <a:endParaRPr sz="1400">
                        <a:latin typeface="Spectral"/>
                        <a:ea typeface="Merriweather"/>
                        <a:cs typeface="Merriweather"/>
                        <a:sym typeface="Merriweather"/>
                      </a:endParaRPr>
                    </a:p>
                    <a:p>
                      <a:pPr marL="19050" lvl="0" indent="0" algn="l" rtl="0">
                        <a:lnSpc>
                          <a:spcPct val="50000"/>
                        </a:lnSpc>
                        <a:spcBef>
                          <a:spcPts val="0"/>
                        </a:spcBef>
                        <a:spcAft>
                          <a:spcPts val="0"/>
                        </a:spcAft>
                        <a:buNone/>
                      </a:pPr>
                      <a:endParaRPr sz="1400">
                        <a:latin typeface="Spectral"/>
                        <a:ea typeface="Merriweather"/>
                        <a:cs typeface="Merriweather"/>
                        <a:sym typeface="Merriweather"/>
                      </a:endParaRPr>
                    </a:p>
                    <a:p>
                      <a:pPr marL="19050" lvl="0" indent="0" algn="l" rtl="0">
                        <a:lnSpc>
                          <a:spcPct val="50000"/>
                        </a:lnSpc>
                        <a:spcBef>
                          <a:spcPts val="0"/>
                        </a:spcBef>
                        <a:spcAft>
                          <a:spcPts val="0"/>
                        </a:spcAft>
                        <a:buNone/>
                      </a:pPr>
                      <a:r>
                        <a:rPr lang="en" sz="1400">
                          <a:latin typeface="Spectral"/>
                          <a:ea typeface="Merriweather"/>
                          <a:cs typeface="Merriweather"/>
                          <a:sym typeface="Merriweather"/>
                        </a:rPr>
                        <a:t>interface and an abstract class.</a:t>
                      </a:r>
                      <a:endParaRPr sz="140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19050" lvl="0" indent="0" algn="l" rtl="0">
                        <a:lnSpc>
                          <a:spcPct val="50000"/>
                        </a:lnSpc>
                        <a:spcBef>
                          <a:spcPts val="0"/>
                        </a:spcBef>
                        <a:spcAft>
                          <a:spcPts val="0"/>
                        </a:spcAft>
                        <a:buNone/>
                      </a:pPr>
                      <a:r>
                        <a:rPr lang="en" sz="1400" dirty="0">
                          <a:latin typeface="Spectral"/>
                          <a:ea typeface="Merriweather"/>
                          <a:cs typeface="Merriweather"/>
                          <a:sym typeface="Merriweather"/>
                        </a:rPr>
                        <a:t> In a nutshell, encapsulation is hiding the data with the help of getters </a:t>
                      </a:r>
                      <a:endParaRPr sz="1400" dirty="0">
                        <a:latin typeface="Spectral"/>
                        <a:ea typeface="Merriweather"/>
                        <a:cs typeface="Merriweather"/>
                        <a:sym typeface="Merriweather"/>
                      </a:endParaRPr>
                    </a:p>
                    <a:p>
                      <a:pPr marL="19050" lvl="0" indent="0" algn="l" rtl="0">
                        <a:lnSpc>
                          <a:spcPct val="50000"/>
                        </a:lnSpc>
                        <a:spcBef>
                          <a:spcPts val="0"/>
                        </a:spcBef>
                        <a:spcAft>
                          <a:spcPts val="0"/>
                        </a:spcAft>
                        <a:buNone/>
                      </a:pPr>
                      <a:endParaRPr sz="1400" dirty="0">
                        <a:latin typeface="Spectral"/>
                        <a:ea typeface="Merriweather"/>
                        <a:cs typeface="Merriweather"/>
                        <a:sym typeface="Merriweather"/>
                      </a:endParaRPr>
                    </a:p>
                    <a:p>
                      <a:pPr marL="19050" lvl="0" indent="0" algn="l" rtl="0">
                        <a:lnSpc>
                          <a:spcPct val="50000"/>
                        </a:lnSpc>
                        <a:spcBef>
                          <a:spcPts val="0"/>
                        </a:spcBef>
                        <a:spcAft>
                          <a:spcPts val="0"/>
                        </a:spcAft>
                        <a:buNone/>
                      </a:pPr>
                      <a:r>
                        <a:rPr lang="en" sz="1400" dirty="0">
                          <a:latin typeface="Spectral"/>
                          <a:ea typeface="Merriweather"/>
                          <a:cs typeface="Merriweather"/>
                          <a:sym typeface="Merriweather"/>
                        </a:rPr>
                        <a:t>and setters.</a:t>
                      </a:r>
                      <a:endParaRPr sz="1400" dirty="0">
                        <a:latin typeface="Spectral"/>
                        <a:ea typeface="Merriweather"/>
                        <a:cs typeface="Merriweather"/>
                        <a:sym typeface="Merriweather"/>
                      </a:endParaRPr>
                    </a:p>
                  </a:txBody>
                  <a:tcPr marL="105950" marR="105950" marT="105950" marB="1059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7408100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4F7336-4F93-70D8-5373-08B885F078F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6D4DEB9F-91F6-AFE1-8490-AD2C2497DE85}"/>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65DCBB1D-E4AB-5BEB-2B94-B78FBEBC3109}"/>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453735BD-9998-3754-10A0-7819C2FA364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A98C565-D284-A340-BD5C-EAD97A4000C7}"/>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B4E2A78A-0DA8-E4FB-8C15-AAB57A1DBC2B}"/>
              </a:ext>
            </a:extLst>
          </p:cNvPr>
          <p:cNvSpPr/>
          <p:nvPr/>
        </p:nvSpPr>
        <p:spPr>
          <a:xfrm>
            <a:off x="2185987" y="523046"/>
            <a:ext cx="9421813" cy="1446550"/>
          </a:xfrm>
          <a:prstGeom prst="rect">
            <a:avLst/>
          </a:prstGeom>
          <a:noFill/>
        </p:spPr>
        <p:txBody>
          <a:bodyPr wrap="squar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27. </a:t>
            </a:r>
            <a:r>
              <a:rPr lang="en" sz="4400" dirty="0">
                <a:ln w="0"/>
                <a:effectLst>
                  <a:outerShdw blurRad="38100" dist="19050" dir="2700000" algn="tl" rotWithShape="0">
                    <a:schemeClr val="dk1">
                      <a:alpha val="40000"/>
                    </a:schemeClr>
                  </a:outerShdw>
                </a:effectLst>
              </a:rPr>
              <a:t>Does Python Support Multiple Inheritance (Diamond Problem) ?</a:t>
            </a:r>
            <a:endParaRPr lang="en-US" sz="44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7B652E26-9CDF-BC5F-0F67-CF11DD4399FB}"/>
              </a:ext>
            </a:extLst>
          </p:cNvPr>
          <p:cNvSpPr txBox="1"/>
          <p:nvPr/>
        </p:nvSpPr>
        <p:spPr>
          <a:xfrm>
            <a:off x="584200" y="2457000"/>
            <a:ext cx="5045075" cy="3877954"/>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r>
              <a:rPr lang="en-US" sz="2400" dirty="0">
                <a:highlight>
                  <a:schemeClr val="lt1"/>
                </a:highlight>
                <a:latin typeface="Spectral"/>
              </a:rPr>
              <a:t>Yes, </a:t>
            </a:r>
            <a:r>
              <a:rPr lang="en-US" sz="2400" b="1" dirty="0">
                <a:highlight>
                  <a:schemeClr val="lt1"/>
                </a:highlight>
                <a:latin typeface="Spectral"/>
              </a:rPr>
              <a:t>Python supports multiple inheritance</a:t>
            </a:r>
            <a:r>
              <a:rPr lang="en-US" sz="2400" dirty="0">
                <a:highlight>
                  <a:schemeClr val="lt1"/>
                </a:highlight>
                <a:latin typeface="Spectral"/>
              </a:rPr>
              <a:t>, meaning a class can inherit from </a:t>
            </a:r>
            <a:r>
              <a:rPr lang="en-US" sz="2400" b="1" dirty="0">
                <a:highlight>
                  <a:schemeClr val="lt1"/>
                </a:highlight>
                <a:latin typeface="Spectral"/>
              </a:rPr>
              <a:t>more than one parent class</a:t>
            </a:r>
            <a:r>
              <a:rPr lang="en-US" sz="2400" dirty="0">
                <a:highlight>
                  <a:schemeClr val="lt1"/>
                </a:highlight>
                <a:latin typeface="Spectral"/>
              </a:rPr>
              <a:t>.</a:t>
            </a:r>
          </a:p>
          <a:p>
            <a:endParaRPr lang="en-US" sz="2400" dirty="0">
              <a:highlight>
                <a:schemeClr val="lt1"/>
              </a:highlight>
              <a:latin typeface="Spectral"/>
            </a:endParaRPr>
          </a:p>
          <a:p>
            <a:r>
              <a:rPr lang="en-US" sz="2400" dirty="0">
                <a:highlight>
                  <a:schemeClr val="lt1"/>
                </a:highlight>
                <a:latin typeface="Spectral"/>
              </a:rPr>
              <a:t>But when multiple inheritance forms a </a:t>
            </a:r>
            <a:r>
              <a:rPr lang="en-US" sz="2400" b="1" dirty="0">
                <a:highlight>
                  <a:schemeClr val="lt1"/>
                </a:highlight>
                <a:latin typeface="Spectral"/>
              </a:rPr>
              <a:t>diamond shape</a:t>
            </a:r>
            <a:r>
              <a:rPr lang="en-US" sz="2400" dirty="0">
                <a:highlight>
                  <a:schemeClr val="lt1"/>
                </a:highlight>
                <a:latin typeface="Spectral"/>
              </a:rPr>
              <a:t>, we get what’s called the </a:t>
            </a:r>
            <a:r>
              <a:rPr lang="en-US" sz="2400" b="1" dirty="0">
                <a:highlight>
                  <a:schemeClr val="lt1"/>
                </a:highlight>
                <a:latin typeface="Spectral"/>
              </a:rPr>
              <a:t>Diamond Problem</a:t>
            </a:r>
            <a:r>
              <a:rPr lang="en-US" sz="2400" dirty="0">
                <a:highlight>
                  <a:schemeClr val="lt1"/>
                </a:highlight>
                <a:latin typeface="Spectral"/>
              </a:rPr>
              <a:t>  and Python solves it using </a:t>
            </a:r>
            <a:r>
              <a:rPr lang="en-US" sz="2400" b="1" dirty="0">
                <a:highlight>
                  <a:schemeClr val="lt1"/>
                </a:highlight>
                <a:latin typeface="Spectral"/>
              </a:rPr>
              <a:t>Method Resolution Order (MRO)</a:t>
            </a:r>
            <a:r>
              <a:rPr lang="en-US" sz="2400" dirty="0">
                <a:highlight>
                  <a:schemeClr val="lt1"/>
                </a:highlight>
                <a:latin typeface="Spectral"/>
              </a:rPr>
              <a:t>.</a:t>
            </a:r>
          </a:p>
        </p:txBody>
      </p:sp>
      <p:pic>
        <p:nvPicPr>
          <p:cNvPr id="8" name="Picture 7">
            <a:extLst>
              <a:ext uri="{FF2B5EF4-FFF2-40B4-BE49-F238E27FC236}">
                <a16:creationId xmlns:a16="http://schemas.microsoft.com/office/drawing/2014/main" id="{B7EEA2D1-95F8-FFDC-B43B-97BB201A51E8}"/>
              </a:ext>
            </a:extLst>
          </p:cNvPr>
          <p:cNvPicPr>
            <a:picLocks noChangeAspect="1"/>
          </p:cNvPicPr>
          <p:nvPr/>
        </p:nvPicPr>
        <p:blipFill>
          <a:blip r:embed="rId3">
            <a:extLst>
              <a:ext uri="{28A0092B-C50C-407E-A947-70E740481C1C}">
                <a14:useLocalDpi xmlns:a14="http://schemas.microsoft.com/office/drawing/2010/main" val="0"/>
              </a:ext>
            </a:extLst>
          </a:blip>
          <a:srcRect l="5688" t="9445" r="5137" b="8741"/>
          <a:stretch>
            <a:fillRect/>
          </a:stretch>
        </p:blipFill>
        <p:spPr>
          <a:xfrm>
            <a:off x="5600700" y="2509894"/>
            <a:ext cx="6224406" cy="3772165"/>
          </a:xfrm>
          <a:prstGeom prst="rect">
            <a:avLst/>
          </a:prstGeom>
          <a:ln>
            <a:noFill/>
          </a:ln>
          <a:effectLst>
            <a:softEdge rad="112500"/>
          </a:effectLst>
        </p:spPr>
      </p:pic>
    </p:spTree>
    <p:extLst>
      <p:ext uri="{BB962C8B-B14F-4D97-AF65-F5344CB8AC3E}">
        <p14:creationId xmlns:p14="http://schemas.microsoft.com/office/powerpoint/2010/main" val="269985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E9C0F5-90E9-9741-2496-1BF463722278}"/>
            </a:ext>
          </a:extLst>
        </p:cNvPr>
        <p:cNvGrpSpPr/>
        <p:nvPr/>
      </p:nvGrpSpPr>
      <p:grpSpPr>
        <a:xfrm>
          <a:off x="0" y="0"/>
          <a:ext cx="0" cy="0"/>
          <a:chOff x="0" y="0"/>
          <a:chExt cx="0" cy="0"/>
        </a:xfrm>
      </p:grpSpPr>
      <p:sp>
        <p:nvSpPr>
          <p:cNvPr id="14" name="Google Shape;176;p38">
            <a:extLst>
              <a:ext uri="{FF2B5EF4-FFF2-40B4-BE49-F238E27FC236}">
                <a16:creationId xmlns:a16="http://schemas.microsoft.com/office/drawing/2014/main" id="{989075DA-0B5C-01C2-A685-3F3829A8EC38}"/>
              </a:ext>
            </a:extLst>
          </p:cNvPr>
          <p:cNvSpPr txBox="1">
            <a:spLocks/>
          </p:cNvSpPr>
          <p:nvPr/>
        </p:nvSpPr>
        <p:spPr>
          <a:xfrm>
            <a:off x="5400675" y="2579757"/>
            <a:ext cx="6207125" cy="3644026"/>
          </a:xfrm>
          <a:prstGeom prst="rect">
            <a:avLst/>
          </a:prstGeom>
          <a:solidFill>
            <a:srgbClr val="EEEEEE"/>
          </a:solidFill>
        </p:spPr>
        <p:txBody>
          <a:bodyPr spcFirstLastPara="1" vert="horz" wrap="square" lIns="91425" tIns="91425" rIns="91425" bIns="91425" rtlCol="0" anchor="t"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lnSpc>
                <a:spcPct val="115000"/>
              </a:lnSpc>
              <a:spcBef>
                <a:spcPts val="0"/>
              </a:spcBef>
            </a:pPr>
            <a:r>
              <a:rPr lang="en-US" sz="2000" dirty="0">
                <a:latin typeface="Spectral"/>
              </a:rPr>
              <a:t>A Decorator is just a function that takes another function as an argument, add some kind of functionality and then returns another function. </a:t>
            </a:r>
          </a:p>
          <a:p>
            <a:pPr lvl="0" algn="l">
              <a:lnSpc>
                <a:spcPct val="115000"/>
              </a:lnSpc>
              <a:spcBef>
                <a:spcPts val="0"/>
              </a:spcBef>
            </a:pPr>
            <a:endParaRPr lang="en-US" sz="2000" dirty="0">
              <a:latin typeface="Spectral"/>
            </a:endParaRPr>
          </a:p>
          <a:p>
            <a:pPr lvl="0" algn="l">
              <a:lnSpc>
                <a:spcPct val="115000"/>
              </a:lnSpc>
              <a:spcBef>
                <a:spcPts val="0"/>
              </a:spcBef>
            </a:pPr>
            <a:r>
              <a:rPr lang="en-US" sz="2000" dirty="0">
                <a:latin typeface="Spectral"/>
              </a:rPr>
              <a:t>All of this without altering the source code of the original function that you passed in.</a:t>
            </a:r>
            <a:endParaRPr lang="en-US" sz="1200" dirty="0">
              <a:solidFill>
                <a:schemeClr val="dk1"/>
              </a:solidFill>
              <a:highlight>
                <a:srgbClr val="F2F2F2"/>
              </a:highlight>
              <a:latin typeface="Spectral"/>
              <a:ea typeface="Merriweather"/>
              <a:cs typeface="Merriweather"/>
              <a:sym typeface="Merriweather"/>
            </a:endParaRPr>
          </a:p>
        </p:txBody>
      </p:sp>
      <p:sp>
        <p:nvSpPr>
          <p:cNvPr id="4" name="Rectangle 3">
            <a:extLst>
              <a:ext uri="{FF2B5EF4-FFF2-40B4-BE49-F238E27FC236}">
                <a16:creationId xmlns:a16="http://schemas.microsoft.com/office/drawing/2014/main" id="{2CBBEA38-52F1-E83A-1362-B18D27AD95F7}"/>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49A5E563-0965-BDB3-CDC0-0D25960F5C5F}"/>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729153AA-2453-E733-8818-1F9DDAE7C0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E42F6CBF-3830-459C-B2E7-17946D3C9132}"/>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7" name="Group 6">
            <a:extLst>
              <a:ext uri="{FF2B5EF4-FFF2-40B4-BE49-F238E27FC236}">
                <a16:creationId xmlns:a16="http://schemas.microsoft.com/office/drawing/2014/main" id="{6DC3F122-02CC-3453-A6B0-5E8CA506FCCE}"/>
              </a:ext>
            </a:extLst>
          </p:cNvPr>
          <p:cNvGrpSpPr/>
          <p:nvPr/>
        </p:nvGrpSpPr>
        <p:grpSpPr>
          <a:xfrm>
            <a:off x="8836902" y="5309383"/>
            <a:ext cx="2675648" cy="914400"/>
            <a:chOff x="584200" y="5363029"/>
            <a:chExt cx="2675648" cy="914400"/>
          </a:xfrm>
        </p:grpSpPr>
        <p:pic>
          <p:nvPicPr>
            <p:cNvPr id="8" name="Graphic 7" descr="Books with solid fill">
              <a:extLst>
                <a:ext uri="{FF2B5EF4-FFF2-40B4-BE49-F238E27FC236}">
                  <a16:creationId xmlns:a16="http://schemas.microsoft.com/office/drawing/2014/main" id="{3FE2EE48-8517-F428-BB48-C31F5A5BB59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56510" y="5471482"/>
              <a:ext cx="728507" cy="728507"/>
            </a:xfrm>
            <a:prstGeom prst="rect">
              <a:avLst/>
            </a:prstGeom>
          </p:spPr>
        </p:pic>
        <p:pic>
          <p:nvPicPr>
            <p:cNvPr id="10" name="Graphic 9" descr="Lightbulb with solid fill">
              <a:extLst>
                <a:ext uri="{FF2B5EF4-FFF2-40B4-BE49-F238E27FC236}">
                  <a16:creationId xmlns:a16="http://schemas.microsoft.com/office/drawing/2014/main" id="{CE529BF0-5D30-E8AD-AD13-8FEE11CF844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42927" y="5471482"/>
              <a:ext cx="716921" cy="716921"/>
            </a:xfrm>
            <a:prstGeom prst="rect">
              <a:avLst/>
            </a:prstGeom>
          </p:spPr>
        </p:pic>
        <p:pic>
          <p:nvPicPr>
            <p:cNvPr id="12" name="Graphic 11" descr="Graduation cap with solid fill">
              <a:extLst>
                <a:ext uri="{FF2B5EF4-FFF2-40B4-BE49-F238E27FC236}">
                  <a16:creationId xmlns:a16="http://schemas.microsoft.com/office/drawing/2014/main" id="{C0B913BA-37FF-0130-8A6F-0BA215291D5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4200" y="5363029"/>
              <a:ext cx="914400" cy="914400"/>
            </a:xfrm>
            <a:prstGeom prst="rect">
              <a:avLst/>
            </a:prstGeom>
          </p:spPr>
        </p:pic>
      </p:grpSp>
      <p:sp>
        <p:nvSpPr>
          <p:cNvPr id="13" name="Rectangle 12">
            <a:extLst>
              <a:ext uri="{FF2B5EF4-FFF2-40B4-BE49-F238E27FC236}">
                <a16:creationId xmlns:a16="http://schemas.microsoft.com/office/drawing/2014/main" id="{4D59DDF4-42C4-C96A-13E9-B7FFE14E0541}"/>
              </a:ext>
            </a:extLst>
          </p:cNvPr>
          <p:cNvSpPr/>
          <p:nvPr/>
        </p:nvSpPr>
        <p:spPr>
          <a:xfrm>
            <a:off x="2159000" y="770683"/>
            <a:ext cx="9448800" cy="830997"/>
          </a:xfrm>
          <a:prstGeom prst="rect">
            <a:avLst/>
          </a:prstGeom>
          <a:noFill/>
        </p:spPr>
        <p:txBody>
          <a:bodyPr wrap="square" lIns="91440" tIns="45720" rIns="91440" bIns="45720">
            <a:spAutoFit/>
          </a:bodyPr>
          <a:lstStyle/>
          <a:p>
            <a:r>
              <a:rPr lang="en-US" sz="4800" b="0" cap="none" spc="0" dirty="0">
                <a:ln w="0"/>
                <a:solidFill>
                  <a:schemeClr val="tx1"/>
                </a:solidFill>
                <a:effectLst>
                  <a:outerShdw blurRad="38100" dist="19050" dir="2700000" algn="tl" rotWithShape="0">
                    <a:schemeClr val="dk1">
                      <a:alpha val="40000"/>
                    </a:schemeClr>
                  </a:outerShdw>
                </a:effectLst>
              </a:rPr>
              <a:t>2. </a:t>
            </a:r>
            <a:r>
              <a:rPr lang="en" sz="4800" dirty="0">
                <a:ln w="0"/>
                <a:effectLst>
                  <a:outerShdw blurRad="38100" dist="19050" dir="2700000" algn="tl" rotWithShape="0">
                    <a:schemeClr val="dk1">
                      <a:alpha val="40000"/>
                    </a:schemeClr>
                  </a:outerShdw>
                </a:effectLst>
              </a:rPr>
              <a:t>What is a Decorator ?</a:t>
            </a:r>
            <a:endParaRPr lang="en-US" sz="4800" b="0" cap="none" spc="0" dirty="0">
              <a:ln w="0"/>
              <a:solidFill>
                <a:schemeClr val="tx1"/>
              </a:solidFill>
              <a:effectLst>
                <a:outerShdw blurRad="38100" dist="19050" dir="2700000" algn="tl" rotWithShape="0">
                  <a:schemeClr val="dk1">
                    <a:alpha val="40000"/>
                  </a:schemeClr>
                </a:outerShdw>
              </a:effectLst>
            </a:endParaRPr>
          </a:p>
        </p:txBody>
      </p:sp>
      <p:pic>
        <p:nvPicPr>
          <p:cNvPr id="3" name="Picture 2">
            <a:extLst>
              <a:ext uri="{FF2B5EF4-FFF2-40B4-BE49-F238E27FC236}">
                <a16:creationId xmlns:a16="http://schemas.microsoft.com/office/drawing/2014/main" id="{2B315ACC-A8DB-F43B-FFE4-0B1C6D1CA44A}"/>
              </a:ext>
            </a:extLst>
          </p:cNvPr>
          <p:cNvPicPr>
            <a:picLocks noChangeAspect="1"/>
          </p:cNvPicPr>
          <p:nvPr/>
        </p:nvPicPr>
        <p:blipFill>
          <a:blip r:embed="rId9">
            <a:extLst>
              <a:ext uri="{28A0092B-C50C-407E-A947-70E740481C1C}">
                <a14:useLocalDpi xmlns:a14="http://schemas.microsoft.com/office/drawing/2010/main" val="0"/>
              </a:ext>
            </a:extLst>
          </a:blip>
          <a:srcRect l="7297" t="7600" r="7081" b="6151"/>
          <a:stretch>
            <a:fillRect/>
          </a:stretch>
        </p:blipFill>
        <p:spPr>
          <a:xfrm>
            <a:off x="584200" y="2463095"/>
            <a:ext cx="4439490" cy="3972807"/>
          </a:xfrm>
          <a:prstGeom prst="rect">
            <a:avLst/>
          </a:prstGeom>
          <a:ln>
            <a:noFill/>
          </a:ln>
          <a:effectLst>
            <a:softEdge rad="112500"/>
          </a:effectLst>
        </p:spPr>
      </p:pic>
      <p:sp>
        <p:nvSpPr>
          <p:cNvPr id="9" name="Google Shape;189;p39">
            <a:extLst>
              <a:ext uri="{FF2B5EF4-FFF2-40B4-BE49-F238E27FC236}">
                <a16:creationId xmlns:a16="http://schemas.microsoft.com/office/drawing/2014/main" id="{7B546274-42BC-AAEF-9D30-05844FCA57B8}"/>
              </a:ext>
            </a:extLst>
          </p:cNvPr>
          <p:cNvSpPr txBox="1"/>
          <p:nvPr/>
        </p:nvSpPr>
        <p:spPr>
          <a:xfrm>
            <a:off x="5400675" y="5015383"/>
            <a:ext cx="1894200" cy="1208400"/>
          </a:xfrm>
          <a:prstGeom prst="rect">
            <a:avLst/>
          </a:prstGeom>
          <a:solidFill>
            <a:schemeClr val="lt1"/>
          </a:solidFill>
          <a:ln>
            <a:noFill/>
          </a:ln>
        </p:spPr>
        <p:txBody>
          <a:bodyPr spcFirstLastPara="1" wrap="square" lIns="91425" tIns="91425" rIns="91425" bIns="91425" anchor="t" anchorCtr="0">
            <a:spAutoFit/>
          </a:bodyPr>
          <a:lstStyle/>
          <a:p>
            <a:pPr marL="0" lvl="0" indent="0" algn="l" rtl="0">
              <a:lnSpc>
                <a:spcPct val="95000"/>
              </a:lnSpc>
              <a:spcBef>
                <a:spcPts val="0"/>
              </a:spcBef>
              <a:spcAft>
                <a:spcPts val="0"/>
              </a:spcAft>
              <a:buClr>
                <a:srgbClr val="000000"/>
              </a:buClr>
              <a:buSzPts val="852"/>
              <a:buFont typeface="Arial"/>
              <a:buNone/>
            </a:pPr>
            <a:r>
              <a:rPr lang="en" sz="1000" b="1" dirty="0">
                <a:solidFill>
                  <a:schemeClr val="dk1"/>
                </a:solidFill>
                <a:highlight>
                  <a:schemeClr val="lt1"/>
                </a:highlight>
                <a:latin typeface="Merriweather"/>
                <a:ea typeface="Merriweather"/>
                <a:cs typeface="Merriweather"/>
                <a:sym typeface="Merriweather"/>
              </a:rPr>
              <a:t>Output:  </a:t>
            </a:r>
            <a:r>
              <a:rPr lang="en" sz="1000" dirty="0">
                <a:solidFill>
                  <a:schemeClr val="dk1"/>
                </a:solidFill>
                <a:highlight>
                  <a:schemeClr val="lt1"/>
                </a:highlight>
                <a:latin typeface="Merriweather"/>
                <a:ea typeface="Merriweather"/>
                <a:cs typeface="Merriweather"/>
                <a:sym typeface="Merriweather"/>
              </a:rPr>
              <a:t>                                                                                                  </a:t>
            </a:r>
            <a:endParaRPr sz="1000" dirty="0">
              <a:solidFill>
                <a:schemeClr val="dk1"/>
              </a:solidFill>
              <a:highlight>
                <a:schemeClr val="lt1"/>
              </a:highlight>
              <a:latin typeface="Merriweather"/>
              <a:ea typeface="Merriweather"/>
              <a:cs typeface="Merriweather"/>
              <a:sym typeface="Merriweather"/>
            </a:endParaRPr>
          </a:p>
          <a:p>
            <a:pPr marL="0" lvl="0" indent="0" algn="l" rtl="0">
              <a:lnSpc>
                <a:spcPct val="95000"/>
              </a:lnSpc>
              <a:spcBef>
                <a:spcPts val="0"/>
              </a:spcBef>
              <a:spcAft>
                <a:spcPts val="0"/>
              </a:spcAft>
              <a:buClr>
                <a:srgbClr val="000000"/>
              </a:buClr>
              <a:buSzPts val="852"/>
              <a:buFont typeface="Arial"/>
              <a:buNone/>
            </a:pPr>
            <a:r>
              <a:rPr lang="en" sz="1000" dirty="0">
                <a:solidFill>
                  <a:schemeClr val="dk1"/>
                </a:solidFill>
                <a:latin typeface="Merriweather"/>
                <a:ea typeface="Merriweather"/>
                <a:cs typeface="Merriweather"/>
                <a:sym typeface="Merriweather"/>
              </a:rPr>
              <a:t>decorator_func worked</a:t>
            </a:r>
            <a:endParaRPr sz="1000" dirty="0">
              <a:solidFill>
                <a:schemeClr val="dk1"/>
              </a:solidFill>
              <a:latin typeface="Merriweather"/>
              <a:ea typeface="Merriweather"/>
              <a:cs typeface="Merriweather"/>
              <a:sym typeface="Merriweather"/>
            </a:endParaRPr>
          </a:p>
          <a:p>
            <a:pPr marL="0" lvl="0" indent="0" algn="l" rtl="0">
              <a:lnSpc>
                <a:spcPct val="95000"/>
              </a:lnSpc>
              <a:spcBef>
                <a:spcPts val="0"/>
              </a:spcBef>
              <a:spcAft>
                <a:spcPts val="0"/>
              </a:spcAft>
              <a:buClr>
                <a:srgbClr val="000000"/>
              </a:buClr>
              <a:buSzPts val="852"/>
              <a:buFont typeface="Arial"/>
              <a:buNone/>
            </a:pPr>
            <a:r>
              <a:rPr lang="en" sz="1000" dirty="0">
                <a:solidFill>
                  <a:schemeClr val="dk1"/>
                </a:solidFill>
                <a:latin typeface="Merriweather"/>
                <a:ea typeface="Merriweather"/>
                <a:cs typeface="Merriweather"/>
                <a:sym typeface="Merriweather"/>
              </a:rPr>
              <a:t>wrapper_func Worked</a:t>
            </a:r>
            <a:endParaRPr sz="1000" dirty="0">
              <a:solidFill>
                <a:schemeClr val="dk1"/>
              </a:solidFill>
              <a:latin typeface="Merriweather"/>
              <a:ea typeface="Merriweather"/>
              <a:cs typeface="Merriweather"/>
              <a:sym typeface="Merriweather"/>
            </a:endParaRPr>
          </a:p>
          <a:p>
            <a:pPr marL="0" lvl="0" indent="0" algn="l" rtl="0">
              <a:lnSpc>
                <a:spcPct val="95000"/>
              </a:lnSpc>
              <a:spcBef>
                <a:spcPts val="0"/>
              </a:spcBef>
              <a:spcAft>
                <a:spcPts val="0"/>
              </a:spcAft>
              <a:buClr>
                <a:srgbClr val="000000"/>
              </a:buClr>
              <a:buSzPts val="852"/>
              <a:buFont typeface="Arial"/>
              <a:buNone/>
            </a:pPr>
            <a:r>
              <a:rPr lang="en" sz="1000" dirty="0">
                <a:solidFill>
                  <a:schemeClr val="dk1"/>
                </a:solidFill>
                <a:latin typeface="Merriweather"/>
                <a:ea typeface="Merriweather"/>
                <a:cs typeface="Merriweather"/>
                <a:sym typeface="Merriweather"/>
              </a:rPr>
              <a:t>Show Worked</a:t>
            </a:r>
            <a:endParaRPr sz="1000" dirty="0">
              <a:solidFill>
                <a:schemeClr val="dk1"/>
              </a:solidFill>
              <a:latin typeface="Merriweather"/>
              <a:ea typeface="Merriweather"/>
              <a:cs typeface="Merriweather"/>
              <a:sym typeface="Merriweather"/>
            </a:endParaRPr>
          </a:p>
          <a:p>
            <a:pPr marL="0" lvl="0" indent="0" algn="l" rtl="0">
              <a:lnSpc>
                <a:spcPct val="95000"/>
              </a:lnSpc>
              <a:spcBef>
                <a:spcPts val="0"/>
              </a:spcBef>
              <a:spcAft>
                <a:spcPts val="0"/>
              </a:spcAft>
              <a:buClr>
                <a:srgbClr val="000000"/>
              </a:buClr>
              <a:buSzPts val="852"/>
              <a:buFont typeface="Arial"/>
              <a:buNone/>
            </a:pPr>
            <a:r>
              <a:rPr lang="en" sz="1000" dirty="0">
                <a:solidFill>
                  <a:schemeClr val="dk1"/>
                </a:solidFill>
                <a:latin typeface="Merriweather"/>
                <a:ea typeface="Merriweather"/>
                <a:cs typeface="Merriweather"/>
                <a:sym typeface="Merriweather"/>
              </a:rPr>
              <a:t>decorator_func worked</a:t>
            </a:r>
            <a:endParaRPr sz="1000" dirty="0">
              <a:solidFill>
                <a:schemeClr val="dk1"/>
              </a:solidFill>
              <a:latin typeface="Merriweather"/>
              <a:ea typeface="Merriweather"/>
              <a:cs typeface="Merriweather"/>
              <a:sym typeface="Merriweather"/>
            </a:endParaRPr>
          </a:p>
          <a:p>
            <a:pPr marL="0" lvl="0" indent="0" algn="l" rtl="0">
              <a:lnSpc>
                <a:spcPct val="95000"/>
              </a:lnSpc>
              <a:spcBef>
                <a:spcPts val="0"/>
              </a:spcBef>
              <a:spcAft>
                <a:spcPts val="0"/>
              </a:spcAft>
              <a:buClr>
                <a:srgbClr val="000000"/>
              </a:buClr>
              <a:buSzPts val="852"/>
              <a:buFont typeface="Arial"/>
              <a:buNone/>
            </a:pPr>
            <a:r>
              <a:rPr lang="en" sz="1000" dirty="0">
                <a:solidFill>
                  <a:schemeClr val="dk1"/>
                </a:solidFill>
                <a:latin typeface="Merriweather"/>
                <a:ea typeface="Merriweather"/>
                <a:cs typeface="Merriweather"/>
                <a:sym typeface="Merriweather"/>
              </a:rPr>
              <a:t>wrapper_func Worked</a:t>
            </a:r>
            <a:endParaRPr sz="1000" dirty="0">
              <a:solidFill>
                <a:schemeClr val="dk1"/>
              </a:solidFill>
              <a:latin typeface="Merriweather"/>
              <a:ea typeface="Merriweather"/>
              <a:cs typeface="Merriweather"/>
              <a:sym typeface="Merriweather"/>
            </a:endParaRPr>
          </a:p>
          <a:p>
            <a:pPr marL="0" lvl="0" indent="0" algn="l" rtl="0">
              <a:lnSpc>
                <a:spcPct val="95000"/>
              </a:lnSpc>
              <a:spcBef>
                <a:spcPts val="0"/>
              </a:spcBef>
              <a:spcAft>
                <a:spcPts val="0"/>
              </a:spcAft>
              <a:buClr>
                <a:srgbClr val="000000"/>
              </a:buClr>
              <a:buSzPts val="852"/>
              <a:buFont typeface="Arial"/>
              <a:buNone/>
            </a:pPr>
            <a:r>
              <a:rPr lang="en" sz="1000" dirty="0">
                <a:solidFill>
                  <a:schemeClr val="dk1"/>
                </a:solidFill>
                <a:latin typeface="Merriweather"/>
                <a:ea typeface="Merriweather"/>
                <a:cs typeface="Merriweather"/>
                <a:sym typeface="Merriweather"/>
              </a:rPr>
              <a:t>display worked</a:t>
            </a:r>
            <a:endParaRPr sz="1000" dirty="0">
              <a:solidFill>
                <a:schemeClr val="dk1"/>
              </a:solidFill>
              <a:latin typeface="Merriweather"/>
              <a:ea typeface="Merriweather"/>
              <a:cs typeface="Merriweather"/>
              <a:sym typeface="Merriweather"/>
            </a:endParaRPr>
          </a:p>
        </p:txBody>
      </p:sp>
    </p:spTree>
    <p:extLst>
      <p:ext uri="{BB962C8B-B14F-4D97-AF65-F5344CB8AC3E}">
        <p14:creationId xmlns:p14="http://schemas.microsoft.com/office/powerpoint/2010/main" val="30573200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A135B0-1973-C68E-14C0-F559D984C0FA}"/>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C64FD7E3-6C43-DE4E-ECA7-DA7E9F272FBD}"/>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CBDB9FC3-E74E-9802-0DAC-870A644FB0A8}"/>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30BE4E0C-91D5-6CF9-C1A7-ECD2DE55C4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DCBE0B8-E5A5-709C-2775-5FAAAB43A86E}"/>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1598ACE4-C1FC-1E12-7053-BB4CBB9F4A77}"/>
              </a:ext>
            </a:extLst>
          </p:cNvPr>
          <p:cNvSpPr/>
          <p:nvPr/>
        </p:nvSpPr>
        <p:spPr>
          <a:xfrm>
            <a:off x="2185987" y="856250"/>
            <a:ext cx="9421813" cy="830997"/>
          </a:xfrm>
          <a:prstGeom prst="rect">
            <a:avLst/>
          </a:prstGeom>
          <a:noFill/>
        </p:spPr>
        <p:txBody>
          <a:bodyPr wrap="square" lIns="91440" tIns="45720" rIns="91440" bIns="45720">
            <a:spAutoFit/>
          </a:bodyPr>
          <a:lstStyle/>
          <a:p>
            <a:r>
              <a:rPr lang="en-US" sz="4800" b="0" cap="none" spc="0" dirty="0">
                <a:ln w="0"/>
                <a:solidFill>
                  <a:schemeClr val="tx1"/>
                </a:solidFill>
                <a:effectLst>
                  <a:outerShdw blurRad="38100" dist="19050" dir="2700000" algn="tl" rotWithShape="0">
                    <a:schemeClr val="dk1">
                      <a:alpha val="40000"/>
                    </a:schemeClr>
                  </a:outerShdw>
                </a:effectLst>
              </a:rPr>
              <a:t>28. </a:t>
            </a:r>
            <a:r>
              <a:rPr lang="en" sz="4800" dirty="0">
                <a:ln w="0"/>
                <a:effectLst>
                  <a:outerShdw blurRad="38100" dist="19050" dir="2700000" algn="tl" rotWithShape="0">
                    <a:schemeClr val="dk1">
                      <a:alpha val="40000"/>
                    </a:schemeClr>
                  </a:outerShdw>
                </a:effectLst>
              </a:rPr>
              <a:t>Difference Between .py and .pyc </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409A6126-5AE7-DF2C-6FD7-711DCFE7EAF3}"/>
              </a:ext>
            </a:extLst>
          </p:cNvPr>
          <p:cNvSpPr txBox="1"/>
          <p:nvPr/>
        </p:nvSpPr>
        <p:spPr>
          <a:xfrm>
            <a:off x="584200" y="2457000"/>
            <a:ext cx="11023600" cy="3847177"/>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eaLnBrk="0" fontAlgn="base" hangingPunct="0">
              <a:spcBef>
                <a:spcPct val="0"/>
              </a:spcBef>
              <a:spcAft>
                <a:spcPct val="0"/>
              </a:spcAft>
            </a:pPr>
            <a:r>
              <a:rPr lang="en-US" altLang="en-US" sz="2800" b="1" dirty="0">
                <a:highlight>
                  <a:schemeClr val="lt1"/>
                </a:highlight>
                <a:latin typeface="Spectral"/>
              </a:rPr>
              <a:t>1. .</a:t>
            </a:r>
            <a:r>
              <a:rPr lang="en-US" altLang="en-US" sz="2800" b="1" dirty="0" err="1">
                <a:highlight>
                  <a:schemeClr val="lt1"/>
                </a:highlight>
                <a:latin typeface="Spectral"/>
              </a:rPr>
              <a:t>py</a:t>
            </a:r>
            <a:r>
              <a:rPr lang="en-US" altLang="en-US" sz="2800" b="1" dirty="0">
                <a:highlight>
                  <a:schemeClr val="lt1"/>
                </a:highlight>
                <a:latin typeface="Spectral"/>
              </a:rPr>
              <a:t> files</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highlight>
                  <a:schemeClr val="lt1"/>
                </a:highlight>
                <a:latin typeface="Spectral"/>
              </a:rPr>
              <a:t>Meaning</a:t>
            </a:r>
            <a:r>
              <a:rPr lang="en-US" altLang="en-US" sz="1400" dirty="0">
                <a:highlight>
                  <a:schemeClr val="lt1"/>
                </a:highlight>
                <a:latin typeface="Spectral"/>
              </a:rPr>
              <a:t>: Python </a:t>
            </a:r>
            <a:r>
              <a:rPr lang="en-US" altLang="en-US" sz="1400" b="1" dirty="0">
                <a:highlight>
                  <a:schemeClr val="lt1"/>
                </a:highlight>
                <a:latin typeface="Spectral"/>
              </a:rPr>
              <a:t>source code</a:t>
            </a:r>
            <a:r>
              <a:rPr lang="en-US" altLang="en-US" sz="1400" dirty="0">
                <a:highlight>
                  <a:schemeClr val="lt1"/>
                </a:highlight>
                <a:latin typeface="Spectral"/>
              </a:rPr>
              <a:t> files you write.</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highlight>
                  <a:schemeClr val="lt1"/>
                </a:highlight>
                <a:latin typeface="Spectral"/>
              </a:rPr>
              <a:t>Content</a:t>
            </a:r>
            <a:r>
              <a:rPr lang="en-US" altLang="en-US" sz="1400" dirty="0">
                <a:highlight>
                  <a:schemeClr val="lt1"/>
                </a:highlight>
                <a:latin typeface="Spectral"/>
              </a:rPr>
              <a:t>: Human-readable code in plain text.</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highlight>
                  <a:schemeClr val="lt1"/>
                </a:highlight>
                <a:latin typeface="Spectral"/>
              </a:rPr>
              <a:t>Execution</a:t>
            </a:r>
            <a:r>
              <a:rPr lang="en-US" altLang="en-US" sz="1400" dirty="0">
                <a:highlight>
                  <a:schemeClr val="lt1"/>
                </a:highlight>
                <a:latin typeface="Spectral"/>
              </a:rPr>
              <a:t>: When you run a .</a:t>
            </a:r>
            <a:r>
              <a:rPr lang="en-US" altLang="en-US" sz="1400" dirty="0" err="1">
                <a:highlight>
                  <a:schemeClr val="lt1"/>
                </a:highlight>
                <a:latin typeface="Spectral"/>
              </a:rPr>
              <a:t>py</a:t>
            </a:r>
            <a:r>
              <a:rPr lang="en-US" altLang="en-US" sz="1400" dirty="0">
                <a:highlight>
                  <a:schemeClr val="lt1"/>
                </a:highlight>
                <a:latin typeface="Spectral"/>
              </a:rPr>
              <a:t> file, Python </a:t>
            </a:r>
            <a:r>
              <a:rPr lang="en-US" altLang="en-US" sz="1400" b="1" dirty="0">
                <a:highlight>
                  <a:schemeClr val="lt1"/>
                </a:highlight>
                <a:latin typeface="Spectral"/>
              </a:rPr>
              <a:t>compiles</a:t>
            </a:r>
            <a:r>
              <a:rPr lang="en-US" altLang="en-US" sz="1400" dirty="0">
                <a:highlight>
                  <a:schemeClr val="lt1"/>
                </a:highlight>
                <a:latin typeface="Spectral"/>
              </a:rPr>
              <a:t> it into bytecode automatically before execution.</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highlight>
                  <a:schemeClr val="lt1"/>
                </a:highlight>
                <a:latin typeface="Spectral"/>
              </a:rPr>
              <a:t>Example</a:t>
            </a:r>
            <a:r>
              <a:rPr lang="en-US" altLang="en-US" sz="1400" dirty="0">
                <a:highlight>
                  <a:schemeClr val="lt1"/>
                </a:highlight>
                <a:latin typeface="Spectral"/>
              </a:rPr>
              <a:t>:</a:t>
            </a:r>
          </a:p>
          <a:p>
            <a:pPr lvl="0" eaLnBrk="0" fontAlgn="base" hangingPunct="0">
              <a:spcBef>
                <a:spcPct val="0"/>
              </a:spcBef>
              <a:spcAft>
                <a:spcPct val="0"/>
              </a:spcAft>
            </a:pPr>
            <a:r>
              <a:rPr lang="en-US" altLang="en-US" sz="1400" dirty="0">
                <a:latin typeface="Spectral"/>
              </a:rPr>
              <a:t>print("Hello, World!")</a:t>
            </a:r>
          </a:p>
          <a:p>
            <a:pPr lvl="0" eaLnBrk="0" fontAlgn="base" hangingPunct="0">
              <a:spcBef>
                <a:spcPct val="0"/>
              </a:spcBef>
              <a:spcAft>
                <a:spcPct val="0"/>
              </a:spcAft>
              <a:buFontTx/>
              <a:buChar char="•"/>
            </a:pPr>
            <a:endParaRPr lang="en-US" altLang="en-US" sz="1400" dirty="0">
              <a:latin typeface="Spectral"/>
            </a:endParaRPr>
          </a:p>
          <a:p>
            <a:pPr lvl="0" eaLnBrk="0" fontAlgn="base" hangingPunct="0">
              <a:spcBef>
                <a:spcPct val="0"/>
              </a:spcBef>
              <a:spcAft>
                <a:spcPct val="0"/>
              </a:spcAft>
              <a:buFontTx/>
              <a:buChar char="•"/>
            </a:pPr>
            <a:endParaRPr lang="en-US" altLang="en-US" sz="1400" dirty="0">
              <a:highlight>
                <a:schemeClr val="lt1"/>
              </a:highlight>
              <a:latin typeface="Spectral"/>
            </a:endParaRPr>
          </a:p>
          <a:p>
            <a:pPr lvl="0" eaLnBrk="0" fontAlgn="base" hangingPunct="0">
              <a:spcBef>
                <a:spcPct val="0"/>
              </a:spcBef>
              <a:spcAft>
                <a:spcPct val="0"/>
              </a:spcAft>
              <a:buFontTx/>
              <a:buChar char="•"/>
            </a:pPr>
            <a:endParaRPr lang="en-US" altLang="en-US" sz="1400" dirty="0">
              <a:highlight>
                <a:schemeClr val="lt1"/>
              </a:highlight>
              <a:latin typeface="Spectral"/>
            </a:endParaRPr>
          </a:p>
          <a:p>
            <a:pPr lvl="0" eaLnBrk="0" fontAlgn="base" hangingPunct="0">
              <a:spcBef>
                <a:spcPct val="0"/>
              </a:spcBef>
              <a:spcAft>
                <a:spcPct val="0"/>
              </a:spcAft>
            </a:pPr>
            <a:r>
              <a:rPr lang="en-US" altLang="en-US" sz="2800" b="1" dirty="0">
                <a:highlight>
                  <a:schemeClr val="lt1"/>
                </a:highlight>
                <a:latin typeface="Spectral"/>
              </a:rPr>
              <a:t>2. .</a:t>
            </a:r>
            <a:r>
              <a:rPr lang="en-US" altLang="en-US" sz="2800" b="1" dirty="0" err="1">
                <a:highlight>
                  <a:schemeClr val="lt1"/>
                </a:highlight>
                <a:latin typeface="Spectral"/>
              </a:rPr>
              <a:t>pyc</a:t>
            </a:r>
            <a:r>
              <a:rPr lang="en-US" altLang="en-US" sz="2800" b="1" dirty="0">
                <a:highlight>
                  <a:schemeClr val="lt1"/>
                </a:highlight>
                <a:latin typeface="Spectral"/>
              </a:rPr>
              <a:t> files</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highlight>
                  <a:schemeClr val="lt1"/>
                </a:highlight>
                <a:latin typeface="Spectral"/>
              </a:rPr>
              <a:t>Meaning</a:t>
            </a:r>
            <a:r>
              <a:rPr lang="en-US" altLang="en-US" sz="1400" dirty="0">
                <a:highlight>
                  <a:schemeClr val="lt1"/>
                </a:highlight>
                <a:latin typeface="Spectral"/>
              </a:rPr>
              <a:t>: </a:t>
            </a:r>
            <a:r>
              <a:rPr lang="en-US" altLang="en-US" sz="1400" b="1" dirty="0">
                <a:highlight>
                  <a:schemeClr val="lt1"/>
                </a:highlight>
                <a:latin typeface="Spectral"/>
              </a:rPr>
              <a:t>Compiled Python bytecode</a:t>
            </a:r>
            <a:r>
              <a:rPr lang="en-US" altLang="en-US" sz="1400" dirty="0">
                <a:highlight>
                  <a:schemeClr val="lt1"/>
                </a:highlight>
                <a:latin typeface="Spectral"/>
              </a:rPr>
              <a:t> files.</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highlight>
                  <a:schemeClr val="lt1"/>
                </a:highlight>
                <a:latin typeface="Spectral"/>
              </a:rPr>
              <a:t>Content</a:t>
            </a:r>
            <a:r>
              <a:rPr lang="en-US" altLang="en-US" sz="1400" dirty="0">
                <a:highlight>
                  <a:schemeClr val="lt1"/>
                </a:highlight>
                <a:latin typeface="Spectral"/>
              </a:rPr>
              <a:t>: Not human-readable — optimized, lower-level instructions for the Python Virtual Machine (PVM).</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highlight>
                  <a:schemeClr val="lt1"/>
                </a:highlight>
                <a:latin typeface="Spectral"/>
              </a:rPr>
              <a:t>Location</a:t>
            </a:r>
            <a:r>
              <a:rPr lang="en-US" altLang="en-US" sz="1400" dirty="0">
                <a:highlight>
                  <a:schemeClr val="lt1"/>
                </a:highlight>
                <a:latin typeface="Spectral"/>
              </a:rPr>
              <a:t>: Stored in the __</a:t>
            </a:r>
            <a:r>
              <a:rPr lang="en-US" altLang="en-US" sz="1400" dirty="0" err="1">
                <a:highlight>
                  <a:schemeClr val="lt1"/>
                </a:highlight>
                <a:latin typeface="Spectral"/>
              </a:rPr>
              <a:t>pycache</a:t>
            </a:r>
            <a:r>
              <a:rPr lang="en-US" altLang="en-US" sz="1400" dirty="0">
                <a:highlight>
                  <a:schemeClr val="lt1"/>
                </a:highlight>
                <a:latin typeface="Spectral"/>
              </a:rPr>
              <a:t>__ folder by default.</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highlight>
                  <a:schemeClr val="lt1"/>
                </a:highlight>
                <a:latin typeface="Spectral"/>
              </a:rPr>
              <a:t>Purpose</a:t>
            </a:r>
            <a:r>
              <a:rPr lang="en-US" altLang="en-US" sz="1400" dirty="0">
                <a:highlight>
                  <a:schemeClr val="lt1"/>
                </a:highlight>
                <a:latin typeface="Spectral"/>
              </a:rPr>
              <a:t>: Speeds up program startup by skipping recompilation if the .</a:t>
            </a:r>
            <a:r>
              <a:rPr lang="en-US" altLang="en-US" sz="1400" dirty="0" err="1">
                <a:highlight>
                  <a:schemeClr val="lt1"/>
                </a:highlight>
                <a:latin typeface="Spectral"/>
              </a:rPr>
              <a:t>py</a:t>
            </a:r>
            <a:r>
              <a:rPr lang="en-US" altLang="en-US" sz="1400" dirty="0">
                <a:highlight>
                  <a:schemeClr val="lt1"/>
                </a:highlight>
                <a:latin typeface="Spectral"/>
              </a:rPr>
              <a:t> file hasn’t changed.</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highlight>
                  <a:schemeClr val="lt1"/>
                </a:highlight>
                <a:latin typeface="Spectral"/>
              </a:rPr>
              <a:t>Creation</a:t>
            </a:r>
            <a:r>
              <a:rPr lang="en-US" altLang="en-US" sz="1400" dirty="0">
                <a:highlight>
                  <a:schemeClr val="lt1"/>
                </a:highlight>
                <a:latin typeface="Spectral"/>
              </a:rPr>
              <a:t>: Generated automatically when a .</a:t>
            </a:r>
            <a:r>
              <a:rPr lang="en-US" altLang="en-US" sz="1400" dirty="0" err="1">
                <a:highlight>
                  <a:schemeClr val="lt1"/>
                </a:highlight>
                <a:latin typeface="Spectral"/>
              </a:rPr>
              <a:t>py</a:t>
            </a:r>
            <a:r>
              <a:rPr lang="en-US" altLang="en-US" sz="1400" dirty="0">
                <a:highlight>
                  <a:schemeClr val="lt1"/>
                </a:highlight>
                <a:latin typeface="Spectral"/>
              </a:rPr>
              <a:t> file is run, unless disabled.</a:t>
            </a:r>
          </a:p>
        </p:txBody>
      </p:sp>
    </p:spTree>
    <p:extLst>
      <p:ext uri="{BB962C8B-B14F-4D97-AF65-F5344CB8AC3E}">
        <p14:creationId xmlns:p14="http://schemas.microsoft.com/office/powerpoint/2010/main" val="498461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6B1E2B-99EC-08B0-AE6D-CD88D04C051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8FC0A6FD-C3CB-B72D-2D72-E985F6A584CE}"/>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AD4C6F18-4250-5F1E-124D-F0AFFC7532C3}"/>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6E70275D-2F1C-7407-7BDA-2A55E55CF1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2905948-060E-24F8-F1E5-F07E960661BD}"/>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C58B1C30-20A0-3FC1-1697-79371277A165}"/>
              </a:ext>
            </a:extLst>
          </p:cNvPr>
          <p:cNvSpPr/>
          <p:nvPr/>
        </p:nvSpPr>
        <p:spPr>
          <a:xfrm>
            <a:off x="2185987" y="731788"/>
            <a:ext cx="9421813" cy="1200329"/>
          </a:xfrm>
          <a:prstGeom prst="rect">
            <a:avLst/>
          </a:prstGeom>
          <a:noFill/>
        </p:spPr>
        <p:txBody>
          <a:bodyPr wrap="square" lIns="91440" tIns="45720" rIns="91440" bIns="45720">
            <a:spAutoFit/>
          </a:bodyPr>
          <a:lstStyle/>
          <a:p>
            <a:r>
              <a:rPr lang="en-US" sz="3600" b="0" cap="none" spc="0" dirty="0">
                <a:ln w="0"/>
                <a:solidFill>
                  <a:schemeClr val="tx1"/>
                </a:solidFill>
                <a:effectLst>
                  <a:outerShdw blurRad="38100" dist="19050" dir="2700000" algn="tl" rotWithShape="0">
                    <a:schemeClr val="dk1">
                      <a:alpha val="40000"/>
                    </a:schemeClr>
                  </a:outerShdw>
                </a:effectLst>
              </a:rPr>
              <a:t>29. </a:t>
            </a:r>
            <a:r>
              <a:rPr lang="en" sz="3600" dirty="0">
                <a:ln w="0"/>
                <a:effectLst>
                  <a:outerShdw blurRad="38100" dist="19050" dir="2700000" algn="tl" rotWithShape="0">
                    <a:schemeClr val="dk1">
                      <a:alpha val="40000"/>
                    </a:schemeClr>
                  </a:outerShdw>
                </a:effectLst>
              </a:rPr>
              <a:t>Can you Concatenate Two Tuples ? If Yes, How is it Possible? Since it is Immutable ?</a:t>
            </a:r>
            <a:endParaRPr lang="en-US" sz="36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52A5E423-C51B-257F-63C0-2D6DD7F686D8}"/>
              </a:ext>
            </a:extLst>
          </p:cNvPr>
          <p:cNvSpPr txBox="1"/>
          <p:nvPr/>
        </p:nvSpPr>
        <p:spPr>
          <a:xfrm>
            <a:off x="584201" y="2457000"/>
            <a:ext cx="4778375" cy="3877954"/>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eaLnBrk="0" fontAlgn="base" hangingPunct="0">
              <a:spcBef>
                <a:spcPct val="0"/>
              </a:spcBef>
              <a:spcAft>
                <a:spcPct val="0"/>
              </a:spcAft>
            </a:pPr>
            <a:r>
              <a:rPr lang="en-US" sz="1600" dirty="0">
                <a:highlight>
                  <a:schemeClr val="lt1"/>
                </a:highlight>
                <a:latin typeface="Spectral"/>
              </a:rPr>
              <a:t>Yes, you </a:t>
            </a:r>
            <a:r>
              <a:rPr lang="en-US" sz="1600" b="1" dirty="0">
                <a:highlight>
                  <a:schemeClr val="lt1"/>
                </a:highlight>
                <a:latin typeface="Spectral"/>
              </a:rPr>
              <a:t>can concatenate two tuples</a:t>
            </a:r>
            <a:r>
              <a:rPr lang="en-US" sz="1600" dirty="0">
                <a:highlight>
                  <a:schemeClr val="lt1"/>
                </a:highlight>
                <a:latin typeface="Spectral"/>
              </a:rPr>
              <a:t> in Python even though tuples are </a:t>
            </a:r>
            <a:r>
              <a:rPr lang="en-US" sz="1600" b="1" dirty="0">
                <a:highlight>
                  <a:schemeClr val="lt1"/>
                </a:highlight>
                <a:latin typeface="Spectral"/>
              </a:rPr>
              <a:t>immutable</a:t>
            </a:r>
            <a:r>
              <a:rPr lang="en-US" sz="1600" dirty="0">
                <a:highlight>
                  <a:schemeClr val="lt1"/>
                </a:highlight>
                <a:latin typeface="Spectral"/>
              </a:rPr>
              <a:t>.</a:t>
            </a:r>
          </a:p>
          <a:p>
            <a:pPr lvl="0" eaLnBrk="0" fontAlgn="base" hangingPunct="0">
              <a:spcBef>
                <a:spcPct val="0"/>
              </a:spcBef>
              <a:spcAft>
                <a:spcPct val="0"/>
              </a:spcAft>
            </a:pPr>
            <a:endParaRPr lang="en-US" altLang="en-US" sz="1600" dirty="0">
              <a:highlight>
                <a:schemeClr val="lt1"/>
              </a:highlight>
              <a:latin typeface="Spectral"/>
            </a:endParaRPr>
          </a:p>
          <a:p>
            <a:r>
              <a:rPr lang="en-US" sz="1600" b="1" dirty="0">
                <a:latin typeface="Spectral"/>
              </a:rPr>
              <a:t>How It Works</a:t>
            </a:r>
          </a:p>
          <a:p>
            <a:pPr marL="285750" indent="-285750">
              <a:buFont typeface="Wingdings" panose="05000000000000000000" pitchFamily="2" charset="2"/>
              <a:buChar char="§"/>
            </a:pPr>
            <a:r>
              <a:rPr lang="en-US" sz="1600" b="1" dirty="0">
                <a:latin typeface="Spectral"/>
              </a:rPr>
              <a:t>Immutable</a:t>
            </a:r>
            <a:r>
              <a:rPr lang="en-US" sz="1600" dirty="0">
                <a:latin typeface="Spectral"/>
              </a:rPr>
              <a:t> means: You </a:t>
            </a:r>
            <a:r>
              <a:rPr lang="en-US" sz="1600" b="1" dirty="0">
                <a:latin typeface="Spectral"/>
              </a:rPr>
              <a:t>cannot change</a:t>
            </a:r>
            <a:r>
              <a:rPr lang="en-US" sz="1600" dirty="0">
                <a:latin typeface="Spectral"/>
              </a:rPr>
              <a:t> an existing tuple’s elements in place.</a:t>
            </a:r>
          </a:p>
          <a:p>
            <a:pPr marL="285750" indent="-285750">
              <a:buFont typeface="Wingdings" panose="05000000000000000000" pitchFamily="2" charset="2"/>
              <a:buChar char="§"/>
            </a:pPr>
            <a:r>
              <a:rPr lang="en-US" sz="1600" dirty="0">
                <a:latin typeface="Spectral"/>
              </a:rPr>
              <a:t>But </a:t>
            </a:r>
            <a:r>
              <a:rPr lang="en-US" sz="1600" b="1" dirty="0">
                <a:latin typeface="Spectral"/>
              </a:rPr>
              <a:t>concatenation</a:t>
            </a:r>
            <a:r>
              <a:rPr lang="en-US" sz="1600" dirty="0">
                <a:latin typeface="Spectral"/>
              </a:rPr>
              <a:t> creates a </a:t>
            </a:r>
            <a:r>
              <a:rPr lang="en-US" sz="1600" b="1" dirty="0">
                <a:latin typeface="Spectral"/>
              </a:rPr>
              <a:t>new tuple</a:t>
            </a:r>
            <a:r>
              <a:rPr lang="en-US" sz="1600" dirty="0">
                <a:latin typeface="Spectral"/>
              </a:rPr>
              <a:t> by combining the elements of both it doesn’t modify either original tuple.</a:t>
            </a:r>
          </a:p>
          <a:p>
            <a:pPr marL="285750" indent="-285750">
              <a:buFont typeface="Wingdings" panose="05000000000000000000" pitchFamily="2" charset="2"/>
              <a:buChar char="§"/>
            </a:pPr>
            <a:endParaRPr lang="en-US" sz="1600" dirty="0">
              <a:latin typeface="Spectral"/>
            </a:endParaRPr>
          </a:p>
          <a:p>
            <a:r>
              <a:rPr lang="en-US" sz="1600" dirty="0">
                <a:latin typeface="Spectral"/>
              </a:rPr>
              <a:t>Why It Doesn’t Break Immutability</a:t>
            </a:r>
          </a:p>
          <a:p>
            <a:pPr marL="285750" lvl="0" indent="-285750" eaLnBrk="0" fontAlgn="base" hangingPunct="0">
              <a:spcBef>
                <a:spcPct val="0"/>
              </a:spcBef>
              <a:spcAft>
                <a:spcPct val="0"/>
              </a:spcAft>
              <a:buFont typeface="Wingdings" panose="05000000000000000000" pitchFamily="2" charset="2"/>
              <a:buChar char="§"/>
            </a:pPr>
            <a:r>
              <a:rPr lang="en-US" altLang="en-US" sz="1600" dirty="0">
                <a:latin typeface="Spectral"/>
              </a:rPr>
              <a:t>Immutability forbids altering </a:t>
            </a:r>
            <a:r>
              <a:rPr lang="en-US" altLang="en-US" sz="1600" b="1" dirty="0">
                <a:latin typeface="Spectral"/>
              </a:rPr>
              <a:t>existing</a:t>
            </a:r>
            <a:r>
              <a:rPr lang="en-US" altLang="en-US" sz="1600" dirty="0">
                <a:latin typeface="Spectral"/>
              </a:rPr>
              <a:t> data.</a:t>
            </a:r>
          </a:p>
          <a:p>
            <a:pPr marL="285750" lvl="0" indent="-285750" eaLnBrk="0" fontAlgn="base" hangingPunct="0">
              <a:spcBef>
                <a:spcPct val="0"/>
              </a:spcBef>
              <a:spcAft>
                <a:spcPct val="0"/>
              </a:spcAft>
              <a:buFont typeface="Wingdings" panose="05000000000000000000" pitchFamily="2" charset="2"/>
              <a:buChar char="§"/>
            </a:pPr>
            <a:r>
              <a:rPr lang="en-US" altLang="en-US" sz="1600" dirty="0">
                <a:latin typeface="Spectral"/>
              </a:rPr>
              <a:t>Concatenation uses the + operator to </a:t>
            </a:r>
            <a:r>
              <a:rPr lang="en-US" altLang="en-US" sz="1600" b="1" dirty="0">
                <a:latin typeface="Spectral"/>
              </a:rPr>
              <a:t>construct a brand-new object</a:t>
            </a:r>
            <a:r>
              <a:rPr lang="en-US" altLang="en-US" sz="1600" dirty="0">
                <a:latin typeface="Spectral"/>
              </a:rPr>
              <a:t> in memory.</a:t>
            </a:r>
          </a:p>
          <a:p>
            <a:pPr marL="285750" lvl="0" indent="-285750" eaLnBrk="0" fontAlgn="base" hangingPunct="0">
              <a:spcBef>
                <a:spcPct val="0"/>
              </a:spcBef>
              <a:spcAft>
                <a:spcPct val="0"/>
              </a:spcAft>
              <a:buFont typeface="Wingdings" panose="05000000000000000000" pitchFamily="2" charset="2"/>
              <a:buChar char="§"/>
            </a:pPr>
            <a:r>
              <a:rPr lang="en-US" altLang="en-US" sz="1600" dirty="0">
                <a:latin typeface="Spectral"/>
              </a:rPr>
              <a:t>The original tuples are untouched.</a:t>
            </a:r>
          </a:p>
        </p:txBody>
      </p:sp>
      <p:pic>
        <p:nvPicPr>
          <p:cNvPr id="8" name="Picture 7">
            <a:extLst>
              <a:ext uri="{FF2B5EF4-FFF2-40B4-BE49-F238E27FC236}">
                <a16:creationId xmlns:a16="http://schemas.microsoft.com/office/drawing/2014/main" id="{9CB627C7-A19B-479E-C31E-932024CCE6D3}"/>
              </a:ext>
            </a:extLst>
          </p:cNvPr>
          <p:cNvPicPr>
            <a:picLocks noChangeAspect="1"/>
          </p:cNvPicPr>
          <p:nvPr/>
        </p:nvPicPr>
        <p:blipFill>
          <a:blip r:embed="rId3">
            <a:extLst>
              <a:ext uri="{28A0092B-C50C-407E-A947-70E740481C1C}">
                <a14:useLocalDpi xmlns:a14="http://schemas.microsoft.com/office/drawing/2010/main" val="0"/>
              </a:ext>
            </a:extLst>
          </a:blip>
          <a:srcRect l="5532" t="8466" r="4918" b="7371"/>
          <a:stretch>
            <a:fillRect/>
          </a:stretch>
        </p:blipFill>
        <p:spPr>
          <a:xfrm>
            <a:off x="5362576" y="2485201"/>
            <a:ext cx="6438899" cy="3821552"/>
          </a:xfrm>
          <a:prstGeom prst="rect">
            <a:avLst/>
          </a:prstGeom>
          <a:ln>
            <a:noFill/>
          </a:ln>
          <a:effectLst>
            <a:softEdge rad="112500"/>
          </a:effectLst>
        </p:spPr>
      </p:pic>
    </p:spTree>
    <p:extLst>
      <p:ext uri="{BB962C8B-B14F-4D97-AF65-F5344CB8AC3E}">
        <p14:creationId xmlns:p14="http://schemas.microsoft.com/office/powerpoint/2010/main" val="6778926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A3ABC7-BA94-A384-BD35-E3A32F956D2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C589AE0D-D365-5396-C63E-9AED291C0237}"/>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110457E1-F5BA-C9D3-D308-136E39FC1D1F}"/>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041214A1-AF17-D0E3-41D1-372D59AFFE3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ACD0203E-FE87-9AC9-C5BE-B7CE4C08B097}"/>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E46FFDD0-9636-43E0-345C-31D7B1AA3B09}"/>
              </a:ext>
            </a:extLst>
          </p:cNvPr>
          <p:cNvSpPr/>
          <p:nvPr/>
        </p:nvSpPr>
        <p:spPr>
          <a:xfrm>
            <a:off x="2119312" y="825472"/>
            <a:ext cx="9682163" cy="830997"/>
          </a:xfrm>
          <a:prstGeom prst="rect">
            <a:avLst/>
          </a:prstGeom>
          <a:noFill/>
        </p:spPr>
        <p:txBody>
          <a:bodyPr wrap="square" lIns="91440" tIns="45720" rIns="91440" bIns="45720">
            <a:spAutoFit/>
          </a:bodyPr>
          <a:lstStyle/>
          <a:p>
            <a:r>
              <a:rPr lang="en-US" sz="4800" b="0" cap="none" spc="0" dirty="0">
                <a:ln w="0"/>
                <a:solidFill>
                  <a:schemeClr val="tx1"/>
                </a:solidFill>
                <a:effectLst>
                  <a:outerShdw blurRad="38100" dist="19050" dir="2700000" algn="tl" rotWithShape="0">
                    <a:schemeClr val="dk1">
                      <a:alpha val="40000"/>
                    </a:schemeClr>
                  </a:outerShdw>
                </a:effectLst>
              </a:rPr>
              <a:t>30. </a:t>
            </a:r>
            <a:r>
              <a:rPr lang="en" sz="4800" dirty="0">
                <a:ln w="0"/>
                <a:effectLst>
                  <a:outerShdw blurRad="38100" dist="19050" dir="2700000" algn="tl" rotWithShape="0">
                    <a:schemeClr val="dk1">
                      <a:alpha val="40000"/>
                    </a:schemeClr>
                  </a:outerShdw>
                </a:effectLst>
              </a:rPr>
              <a:t>What is _a, __a, __a__ in Python ?</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47C3582A-455B-7B0E-F22D-BD98F553CE2D}"/>
              </a:ext>
            </a:extLst>
          </p:cNvPr>
          <p:cNvSpPr txBox="1"/>
          <p:nvPr/>
        </p:nvSpPr>
        <p:spPr>
          <a:xfrm>
            <a:off x="584199" y="2350546"/>
            <a:ext cx="11023599" cy="1107965"/>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a:r>
              <a:rPr lang="en-US" sz="2400" b="1" dirty="0">
                <a:highlight>
                  <a:schemeClr val="lt1"/>
                </a:highlight>
                <a:latin typeface="Spectral"/>
                <a:ea typeface="Merriweather"/>
                <a:cs typeface="Merriweather"/>
                <a:sym typeface="Merriweather"/>
              </a:rPr>
              <a:t>_a</a:t>
            </a:r>
            <a:endParaRPr lang="en-US" sz="2400" dirty="0">
              <a:highlight>
                <a:schemeClr val="lt1"/>
              </a:highlight>
              <a:latin typeface="Spectral"/>
              <a:ea typeface="Merriweather"/>
              <a:cs typeface="Merriweather"/>
              <a:sym typeface="Merriweather"/>
            </a:endParaRPr>
          </a:p>
          <a:p>
            <a:pPr marL="457200" lvl="0" indent="-292100">
              <a:buSzPts val="1000"/>
              <a:buFont typeface="Merriweather"/>
              <a:buChar char="❏"/>
            </a:pPr>
            <a:r>
              <a:rPr lang="en-US" sz="1200" dirty="0">
                <a:highlight>
                  <a:schemeClr val="lt1"/>
                </a:highlight>
                <a:latin typeface="Spectral"/>
                <a:ea typeface="Merriweather"/>
                <a:cs typeface="Merriweather"/>
                <a:sym typeface="Merriweather"/>
              </a:rPr>
              <a:t>Python doesn't have real private methods, so one underline in the beginning of a variable/function/method name means it's a private variable/function/method and It is for internal use only</a:t>
            </a:r>
          </a:p>
          <a:p>
            <a:pPr marL="457200" lvl="0" indent="-292100">
              <a:buSzPts val="1000"/>
              <a:buFont typeface="Merriweather"/>
              <a:buChar char="❏"/>
            </a:pPr>
            <a:r>
              <a:rPr lang="en-US" sz="1200" dirty="0">
                <a:highlight>
                  <a:schemeClr val="lt1"/>
                </a:highlight>
                <a:latin typeface="Spectral"/>
                <a:ea typeface="Merriweather"/>
                <a:cs typeface="Merriweather"/>
                <a:sym typeface="Merriweather"/>
              </a:rPr>
              <a:t>We also call it weak Private</a:t>
            </a:r>
          </a:p>
        </p:txBody>
      </p:sp>
      <p:sp>
        <p:nvSpPr>
          <p:cNvPr id="3" name="Google Shape;308;p53">
            <a:extLst>
              <a:ext uri="{FF2B5EF4-FFF2-40B4-BE49-F238E27FC236}">
                <a16:creationId xmlns:a16="http://schemas.microsoft.com/office/drawing/2014/main" id="{49B9C7CC-937E-65CC-963B-DA72622C8393}"/>
              </a:ext>
            </a:extLst>
          </p:cNvPr>
          <p:cNvSpPr txBox="1"/>
          <p:nvPr/>
        </p:nvSpPr>
        <p:spPr>
          <a:xfrm>
            <a:off x="584199" y="3621757"/>
            <a:ext cx="11023599" cy="1477297"/>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a:r>
              <a:rPr lang="en-US" sz="2400" b="1" dirty="0">
                <a:highlight>
                  <a:schemeClr val="lt1"/>
                </a:highlight>
                <a:latin typeface="Spectral"/>
                <a:ea typeface="Merriweather"/>
                <a:cs typeface="Merriweather"/>
                <a:sym typeface="Merriweather"/>
              </a:rPr>
              <a:t>__a</a:t>
            </a:r>
            <a:endParaRPr lang="en-US" sz="2400" dirty="0">
              <a:highlight>
                <a:schemeClr val="lt1"/>
              </a:highlight>
              <a:latin typeface="Spectral"/>
              <a:ea typeface="Merriweather"/>
              <a:cs typeface="Merriweather"/>
              <a:sym typeface="Merriweather"/>
            </a:endParaRPr>
          </a:p>
          <a:p>
            <a:pPr marL="457200" lvl="0" indent="-292100">
              <a:buSzPts val="1000"/>
              <a:buFont typeface="Merriweather"/>
              <a:buChar char="❏"/>
            </a:pPr>
            <a:r>
              <a:rPr lang="en-US" sz="1200" dirty="0">
                <a:highlight>
                  <a:schemeClr val="lt1"/>
                </a:highlight>
                <a:latin typeface="Spectral"/>
                <a:ea typeface="Merriweather"/>
                <a:cs typeface="Merriweather"/>
                <a:sym typeface="Merriweather"/>
              </a:rPr>
              <a:t>Leading double underscore tell python interpreter to rewrite name in order to avoid conflict in subclass.</a:t>
            </a:r>
          </a:p>
          <a:p>
            <a:pPr marL="457200" lvl="0" indent="-292100">
              <a:buSzPts val="1000"/>
              <a:buFont typeface="Merriweather"/>
              <a:buChar char="❏"/>
            </a:pPr>
            <a:r>
              <a:rPr lang="en-US" sz="1200" dirty="0">
                <a:highlight>
                  <a:schemeClr val="lt1"/>
                </a:highlight>
                <a:latin typeface="Spectral"/>
                <a:ea typeface="Merriweather"/>
                <a:cs typeface="Merriweather"/>
                <a:sym typeface="Merriweather"/>
              </a:rPr>
              <a:t>Interpreter changes variable name with class extension and that feature known as the </a:t>
            </a:r>
            <a:r>
              <a:rPr lang="en-US" sz="1200" b="1" dirty="0">
                <a:highlight>
                  <a:schemeClr val="lt1"/>
                </a:highlight>
                <a:latin typeface="Spectral"/>
                <a:ea typeface="Merriweather"/>
                <a:cs typeface="Merriweather"/>
                <a:sym typeface="Merriweather"/>
              </a:rPr>
              <a:t>Mangling</a:t>
            </a:r>
            <a:r>
              <a:rPr lang="en-US" sz="1200" dirty="0">
                <a:highlight>
                  <a:schemeClr val="lt1"/>
                </a:highlight>
                <a:latin typeface="Spectral"/>
                <a:ea typeface="Merriweather"/>
                <a:cs typeface="Merriweather"/>
                <a:sym typeface="Merriweather"/>
              </a:rPr>
              <a:t>.</a:t>
            </a:r>
          </a:p>
          <a:p>
            <a:pPr marL="457200" lvl="0" indent="-292100">
              <a:buSzPts val="1000"/>
              <a:buFont typeface="Merriweather"/>
              <a:buChar char="❏"/>
            </a:pPr>
            <a:r>
              <a:rPr lang="en-US" sz="1200" dirty="0">
                <a:highlight>
                  <a:schemeClr val="lt1"/>
                </a:highlight>
                <a:latin typeface="Spectral"/>
                <a:ea typeface="Merriweather"/>
                <a:cs typeface="Merriweather"/>
                <a:sym typeface="Merriweather"/>
              </a:rPr>
              <a:t>In Mangling python interpreter modify variable name with __. </a:t>
            </a:r>
          </a:p>
          <a:p>
            <a:pPr marL="457200" lvl="0" indent="-292100">
              <a:buSzPts val="1000"/>
              <a:buFont typeface="Merriweather"/>
              <a:buChar char="❏"/>
            </a:pPr>
            <a:r>
              <a:rPr lang="en-US" sz="1200" dirty="0">
                <a:highlight>
                  <a:schemeClr val="lt1"/>
                </a:highlight>
                <a:latin typeface="Spectral"/>
                <a:ea typeface="Merriweather"/>
                <a:cs typeface="Merriweather"/>
                <a:sym typeface="Merriweather"/>
              </a:rPr>
              <a:t>So Multiple time It use as the Private member because another class can not access that variable directly. </a:t>
            </a:r>
          </a:p>
          <a:p>
            <a:pPr marL="457200" lvl="0" indent="-292100">
              <a:buSzPts val="1000"/>
              <a:buFont typeface="Merriweather"/>
              <a:buChar char="❏"/>
            </a:pPr>
            <a:r>
              <a:rPr lang="en-US" sz="1200" dirty="0">
                <a:highlight>
                  <a:schemeClr val="lt1"/>
                </a:highlight>
                <a:latin typeface="Spectral"/>
                <a:ea typeface="Merriweather"/>
                <a:cs typeface="Merriweather"/>
                <a:sym typeface="Merriweather"/>
              </a:rPr>
              <a:t>Main purpose for __ is to use variable/method in class only If you want to use it outside of the class you can make public api.</a:t>
            </a:r>
          </a:p>
        </p:txBody>
      </p:sp>
      <p:sp>
        <p:nvSpPr>
          <p:cNvPr id="7" name="Google Shape;308;p53">
            <a:extLst>
              <a:ext uri="{FF2B5EF4-FFF2-40B4-BE49-F238E27FC236}">
                <a16:creationId xmlns:a16="http://schemas.microsoft.com/office/drawing/2014/main" id="{FA4B042F-D503-9804-9445-F2316ED99D20}"/>
              </a:ext>
            </a:extLst>
          </p:cNvPr>
          <p:cNvSpPr txBox="1"/>
          <p:nvPr/>
        </p:nvSpPr>
        <p:spPr>
          <a:xfrm>
            <a:off x="584200" y="5267753"/>
            <a:ext cx="11023599" cy="1107965"/>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a:r>
              <a:rPr lang="en-US" sz="2400" b="1" dirty="0">
                <a:highlight>
                  <a:schemeClr val="lt1"/>
                </a:highlight>
                <a:latin typeface="Spectral"/>
                <a:ea typeface="Merriweather"/>
                <a:cs typeface="Merriweather"/>
                <a:sym typeface="Merriweather"/>
              </a:rPr>
              <a:t>__a__ </a:t>
            </a:r>
            <a:endParaRPr lang="en-US" sz="1200" dirty="0">
              <a:highlight>
                <a:schemeClr val="lt1"/>
              </a:highlight>
              <a:latin typeface="Spectral"/>
              <a:ea typeface="Merriweather"/>
              <a:cs typeface="Merriweather"/>
              <a:sym typeface="Merriweather"/>
            </a:endParaRPr>
          </a:p>
          <a:p>
            <a:pPr marL="457200" lvl="0" indent="-292100">
              <a:buSzPts val="1000"/>
              <a:buFont typeface="Merriweather"/>
              <a:buChar char="❏"/>
            </a:pPr>
            <a:r>
              <a:rPr lang="en-US" sz="1200" dirty="0">
                <a:highlight>
                  <a:schemeClr val="lt1"/>
                </a:highlight>
                <a:latin typeface="Spectral"/>
                <a:ea typeface="Merriweather"/>
                <a:cs typeface="Merriweather"/>
                <a:sym typeface="Merriweather"/>
              </a:rPr>
              <a:t>Name with start with __ and ends with same considers special methods in Python. </a:t>
            </a:r>
          </a:p>
          <a:p>
            <a:pPr marL="457200" lvl="0" indent="-292100">
              <a:buSzPts val="1000"/>
              <a:buFont typeface="Merriweather"/>
              <a:buChar char="❏"/>
            </a:pPr>
            <a:r>
              <a:rPr lang="en-US" sz="1200" dirty="0">
                <a:highlight>
                  <a:schemeClr val="lt1"/>
                </a:highlight>
                <a:latin typeface="Spectral"/>
                <a:ea typeface="Merriweather"/>
                <a:cs typeface="Merriweather"/>
                <a:sym typeface="Merriweather"/>
              </a:rPr>
              <a:t>Python provide this methods to use it as the operator overloading depending on the user.</a:t>
            </a:r>
          </a:p>
          <a:p>
            <a:pPr marL="457200" lvl="0" indent="-292100">
              <a:buSzPts val="1000"/>
              <a:buFont typeface="Merriweather"/>
              <a:buChar char="❏"/>
            </a:pPr>
            <a:r>
              <a:rPr lang="en-US" sz="1200" dirty="0">
                <a:highlight>
                  <a:schemeClr val="lt1"/>
                </a:highlight>
                <a:latin typeface="Spectral"/>
                <a:ea typeface="Merriweather"/>
                <a:cs typeface="Merriweather"/>
                <a:sym typeface="Merriweather"/>
              </a:rPr>
              <a:t>Python provides this convention to differentiate between the user defined function with the module’s function</a:t>
            </a:r>
          </a:p>
        </p:txBody>
      </p:sp>
    </p:spTree>
    <p:extLst>
      <p:ext uri="{BB962C8B-B14F-4D97-AF65-F5344CB8AC3E}">
        <p14:creationId xmlns:p14="http://schemas.microsoft.com/office/powerpoint/2010/main" val="11463936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30DB3E-695B-84D2-50B9-6D41E0EFA564}"/>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4E44EC0F-A781-F77B-240C-229515A7C2E8}"/>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731E707C-C2CD-4E2D-EFF4-B0AA979143EC}"/>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D6A96444-9F28-7598-204A-AACDE6FDAD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4DB4E588-273F-3530-0880-49A78727AC25}"/>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079B1F32-E9E7-18E8-E8DC-C1F66073449A}"/>
              </a:ext>
            </a:extLst>
          </p:cNvPr>
          <p:cNvSpPr/>
          <p:nvPr/>
        </p:nvSpPr>
        <p:spPr>
          <a:xfrm>
            <a:off x="2128837" y="577933"/>
            <a:ext cx="7700963" cy="1323439"/>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31. </a:t>
            </a:r>
            <a:r>
              <a:rPr lang="en" sz="4000" dirty="0">
                <a:ln w="0"/>
                <a:effectLst>
                  <a:outerShdw blurRad="38100" dist="19050" dir="2700000" algn="tl" rotWithShape="0">
                    <a:schemeClr val="dk1">
                      <a:alpha val="40000"/>
                    </a:schemeClr>
                  </a:outerShdw>
                </a:effectLst>
              </a:rPr>
              <a:t>Difference between Anonymous and Lambda Function ?</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0DFA9BC7-A570-5D2C-AF66-01F9C8FF0779}"/>
              </a:ext>
            </a:extLst>
          </p:cNvPr>
          <p:cNvSpPr txBox="1"/>
          <p:nvPr/>
        </p:nvSpPr>
        <p:spPr>
          <a:xfrm>
            <a:off x="584200" y="2433916"/>
            <a:ext cx="11023599" cy="3924121"/>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marL="457200" indent="-457200">
              <a:buAutoNum type="arabicPeriod"/>
            </a:pPr>
            <a:r>
              <a:rPr lang="en-US" sz="2000" b="1" dirty="0">
                <a:highlight>
                  <a:schemeClr val="lt1"/>
                </a:highlight>
                <a:latin typeface="Spectral"/>
              </a:rPr>
              <a:t>Anonymous Function</a:t>
            </a:r>
          </a:p>
          <a:p>
            <a:endParaRPr lang="en-US" sz="800" b="1" dirty="0">
              <a:highlight>
                <a:schemeClr val="lt1"/>
              </a:highlight>
              <a:latin typeface="Spectral"/>
            </a:endParaRPr>
          </a:p>
          <a:p>
            <a:pPr marL="342900" indent="-342900">
              <a:buFont typeface="Wingdings" panose="05000000000000000000" pitchFamily="2" charset="2"/>
              <a:buChar char="§"/>
            </a:pPr>
            <a:r>
              <a:rPr lang="en-US" b="1" dirty="0">
                <a:highlight>
                  <a:schemeClr val="lt1"/>
                </a:highlight>
                <a:latin typeface="Spectral"/>
              </a:rPr>
              <a:t>Meaning</a:t>
            </a:r>
            <a:r>
              <a:rPr lang="en-US" dirty="0">
                <a:highlight>
                  <a:schemeClr val="lt1"/>
                </a:highlight>
                <a:latin typeface="Spectral"/>
              </a:rPr>
              <a:t>: A function without a name.</a:t>
            </a:r>
          </a:p>
          <a:p>
            <a:pPr marL="342900" indent="-342900">
              <a:buFont typeface="Wingdings" panose="05000000000000000000" pitchFamily="2" charset="2"/>
              <a:buChar char="§"/>
            </a:pPr>
            <a:r>
              <a:rPr lang="en-US" dirty="0">
                <a:highlight>
                  <a:schemeClr val="lt1"/>
                </a:highlight>
                <a:latin typeface="Spectral"/>
              </a:rPr>
              <a:t>In Python, </a:t>
            </a:r>
            <a:r>
              <a:rPr lang="en-US" b="1" dirty="0">
                <a:highlight>
                  <a:schemeClr val="lt1"/>
                </a:highlight>
                <a:latin typeface="Spectral"/>
              </a:rPr>
              <a:t>lambda functions</a:t>
            </a:r>
            <a:r>
              <a:rPr lang="en-US" dirty="0">
                <a:highlight>
                  <a:schemeClr val="lt1"/>
                </a:highlight>
                <a:latin typeface="Spectral"/>
              </a:rPr>
              <a:t> are one way to create anonymous functions.</a:t>
            </a:r>
          </a:p>
          <a:p>
            <a:pPr marL="342900" indent="-342900">
              <a:buFont typeface="Wingdings" panose="05000000000000000000" pitchFamily="2" charset="2"/>
              <a:buChar char="§"/>
            </a:pPr>
            <a:r>
              <a:rPr lang="en-US" dirty="0">
                <a:highlight>
                  <a:schemeClr val="lt1"/>
                </a:highlight>
                <a:latin typeface="Spectral"/>
              </a:rPr>
              <a:t>“Anonymous” is a </a:t>
            </a:r>
            <a:r>
              <a:rPr lang="en-US" b="1" dirty="0">
                <a:highlight>
                  <a:schemeClr val="lt1"/>
                </a:highlight>
                <a:latin typeface="Spectral"/>
              </a:rPr>
              <a:t>concept</a:t>
            </a:r>
            <a:r>
              <a:rPr lang="en-US" dirty="0">
                <a:highlight>
                  <a:schemeClr val="lt1"/>
                </a:highlight>
                <a:latin typeface="Spectral"/>
              </a:rPr>
              <a:t>, not a syntax — it means the function is not bound to an identifier (variable).</a:t>
            </a:r>
          </a:p>
          <a:p>
            <a:r>
              <a:rPr lang="en-US" dirty="0">
                <a:highlight>
                  <a:schemeClr val="lt1"/>
                </a:highlight>
                <a:latin typeface="Spectral"/>
              </a:rPr>
              <a:t>Example: </a:t>
            </a:r>
            <a:r>
              <a:rPr lang="en-US" dirty="0">
                <a:latin typeface="Spectral"/>
              </a:rPr>
              <a:t>print((lambda x: x * 2)(5))  # No name given, directly executed → 10</a:t>
            </a:r>
          </a:p>
          <a:p>
            <a:endParaRPr lang="en-US" sz="1200" dirty="0">
              <a:latin typeface="Spectral"/>
            </a:endParaRPr>
          </a:p>
          <a:p>
            <a:r>
              <a:rPr lang="en-IN" sz="2000" b="1" dirty="0">
                <a:latin typeface="Spectral"/>
              </a:rPr>
              <a:t>2. Lambda Function</a:t>
            </a:r>
          </a:p>
          <a:p>
            <a:endParaRPr lang="en-IN" sz="1200" b="1" dirty="0">
              <a:latin typeface="Spectral"/>
            </a:endParaRPr>
          </a:p>
          <a:p>
            <a:pPr marL="342900" lvl="0" indent="-342900" eaLnBrk="0" fontAlgn="base" hangingPunct="0">
              <a:spcBef>
                <a:spcPct val="0"/>
              </a:spcBef>
              <a:spcAft>
                <a:spcPct val="0"/>
              </a:spcAft>
              <a:buFont typeface="Wingdings" panose="05000000000000000000" pitchFamily="2" charset="2"/>
              <a:buChar char="§"/>
            </a:pPr>
            <a:r>
              <a:rPr lang="en-US" altLang="en-US" b="1" dirty="0">
                <a:latin typeface="Spectral"/>
              </a:rPr>
              <a:t>Meaning</a:t>
            </a:r>
            <a:r>
              <a:rPr lang="en-US" altLang="en-US" dirty="0">
                <a:latin typeface="Spectral"/>
              </a:rPr>
              <a:t>: A </a:t>
            </a:r>
            <a:r>
              <a:rPr lang="en-US" altLang="en-US" b="1" dirty="0">
                <a:latin typeface="Spectral"/>
              </a:rPr>
              <a:t>specific syntax</a:t>
            </a:r>
            <a:r>
              <a:rPr lang="en-US" altLang="en-US" dirty="0">
                <a:latin typeface="Spectral"/>
              </a:rPr>
              <a:t> in Python for creating small, anonymous functions in one line.</a:t>
            </a:r>
          </a:p>
          <a:p>
            <a:pPr marL="342900" lvl="0" indent="-342900" eaLnBrk="0" fontAlgn="base" hangingPunct="0">
              <a:spcBef>
                <a:spcPct val="0"/>
              </a:spcBef>
              <a:spcAft>
                <a:spcPct val="0"/>
              </a:spcAft>
              <a:buFont typeface="Wingdings" panose="05000000000000000000" pitchFamily="2" charset="2"/>
              <a:buChar char="§"/>
            </a:pPr>
            <a:r>
              <a:rPr lang="en-US" altLang="en-US" dirty="0">
                <a:latin typeface="Spectral"/>
              </a:rPr>
              <a:t>Created using the lambda keyword.</a:t>
            </a:r>
          </a:p>
          <a:p>
            <a:pPr marL="342900" lvl="0" indent="-342900" eaLnBrk="0" fontAlgn="base" hangingPunct="0">
              <a:spcBef>
                <a:spcPct val="0"/>
              </a:spcBef>
              <a:spcAft>
                <a:spcPct val="0"/>
              </a:spcAft>
              <a:buFont typeface="Wingdings" panose="05000000000000000000" pitchFamily="2" charset="2"/>
              <a:buChar char="§"/>
            </a:pPr>
            <a:r>
              <a:rPr lang="en-US" altLang="en-US" dirty="0">
                <a:latin typeface="Spectral"/>
              </a:rPr>
              <a:t>Syntax:</a:t>
            </a:r>
          </a:p>
          <a:p>
            <a:pPr lvl="0" eaLnBrk="0" fontAlgn="base" hangingPunct="0">
              <a:spcBef>
                <a:spcPct val="0"/>
              </a:spcBef>
              <a:spcAft>
                <a:spcPct val="0"/>
              </a:spcAft>
            </a:pPr>
            <a:endParaRPr lang="en-US" altLang="en-US" sz="700" dirty="0">
              <a:latin typeface="Spectral"/>
            </a:endParaRPr>
          </a:p>
          <a:p>
            <a:pPr lvl="0" eaLnBrk="0" fontAlgn="base" hangingPunct="0">
              <a:spcBef>
                <a:spcPct val="0"/>
              </a:spcBef>
              <a:spcAft>
                <a:spcPct val="0"/>
              </a:spcAft>
            </a:pPr>
            <a:r>
              <a:rPr lang="fr-FR" altLang="en-US" dirty="0">
                <a:latin typeface="Spectral"/>
              </a:rPr>
              <a:t>double = lambda x: x * 2</a:t>
            </a:r>
          </a:p>
          <a:p>
            <a:pPr lvl="0" eaLnBrk="0" fontAlgn="base" hangingPunct="0">
              <a:spcBef>
                <a:spcPct val="0"/>
              </a:spcBef>
              <a:spcAft>
                <a:spcPct val="0"/>
              </a:spcAft>
            </a:pPr>
            <a:r>
              <a:rPr lang="fr-FR" altLang="en-US" dirty="0" err="1">
                <a:latin typeface="Spectral"/>
              </a:rPr>
              <a:t>print</a:t>
            </a:r>
            <a:r>
              <a:rPr lang="fr-FR" altLang="en-US" dirty="0">
                <a:latin typeface="Spectral"/>
              </a:rPr>
              <a:t>(double(5))  # 10</a:t>
            </a:r>
            <a:endParaRPr lang="en-US" altLang="en-US" dirty="0">
              <a:latin typeface="Spectral"/>
            </a:endParaRPr>
          </a:p>
        </p:txBody>
      </p:sp>
    </p:spTree>
    <p:extLst>
      <p:ext uri="{BB962C8B-B14F-4D97-AF65-F5344CB8AC3E}">
        <p14:creationId xmlns:p14="http://schemas.microsoft.com/office/powerpoint/2010/main" val="26009993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1999AC-72CC-5E3B-C3D7-3CAA308333FA}"/>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1842AC8A-F641-1F0B-9BDB-CB8D7C466169}"/>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77B290BA-5BCE-AAB2-04EF-82FCFD40AA1C}"/>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1FD7BAD8-1670-F747-B854-627B868613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A5D225FE-C50B-0CF9-DEFA-A9515234C99A}"/>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C0412B56-4E5E-E632-904A-04EB8925907A}"/>
              </a:ext>
            </a:extLst>
          </p:cNvPr>
          <p:cNvSpPr/>
          <p:nvPr/>
        </p:nvSpPr>
        <p:spPr>
          <a:xfrm>
            <a:off x="2147887" y="779306"/>
            <a:ext cx="6843713" cy="923330"/>
          </a:xfrm>
          <a:prstGeom prst="rect">
            <a:avLst/>
          </a:prstGeom>
          <a:noFill/>
        </p:spPr>
        <p:txBody>
          <a:bodyPr wrap="squar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32. </a:t>
            </a:r>
            <a:r>
              <a:rPr lang="en" sz="5400" dirty="0">
                <a:ln w="0"/>
                <a:effectLst>
                  <a:outerShdw blurRad="38100" dist="19050" dir="2700000" algn="tl" rotWithShape="0">
                    <a:schemeClr val="dk1">
                      <a:alpha val="40000"/>
                    </a:schemeClr>
                  </a:outerShdw>
                </a:effectLst>
              </a:rPr>
              <a:t>What is GIL. Explain </a:t>
            </a: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022C33CA-CD25-40B3-115B-4E8408481934}"/>
              </a:ext>
            </a:extLst>
          </p:cNvPr>
          <p:cNvSpPr txBox="1"/>
          <p:nvPr/>
        </p:nvSpPr>
        <p:spPr>
          <a:xfrm>
            <a:off x="584200" y="2364667"/>
            <a:ext cx="11023599" cy="4062620"/>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marL="457200" lvl="0" indent="-292100">
              <a:buSzPts val="1000"/>
              <a:buFont typeface="Merriweather"/>
              <a:buChar char="❏"/>
            </a:pPr>
            <a:r>
              <a:rPr lang="en-US" dirty="0">
                <a:highlight>
                  <a:schemeClr val="lt1"/>
                </a:highlight>
                <a:latin typeface="Spectral"/>
                <a:ea typeface="Merriweather"/>
                <a:cs typeface="Merriweather"/>
                <a:sym typeface="Merriweather"/>
              </a:rPr>
              <a:t>The Global Interpreter Lock (GIL) of Python allows only one thread to be executed at a time. It is often a hurdle, as it does not allow multi-threading in python to save time</a:t>
            </a:r>
          </a:p>
          <a:p>
            <a:pPr lvl="0"/>
            <a:endParaRPr lang="en-US" dirty="0">
              <a:highlight>
                <a:schemeClr val="lt1"/>
              </a:highlight>
              <a:latin typeface="Spectral"/>
              <a:ea typeface="Merriweather"/>
              <a:cs typeface="Merriweather"/>
              <a:sym typeface="Merriweather"/>
            </a:endParaRPr>
          </a:p>
          <a:p>
            <a:pPr marL="457200" lvl="0" indent="-292100">
              <a:buSzPts val="1000"/>
              <a:buFont typeface="Merriweather"/>
              <a:buChar char="❏"/>
            </a:pPr>
            <a:r>
              <a:rPr lang="en-US" dirty="0">
                <a:highlight>
                  <a:schemeClr val="lt1"/>
                </a:highlight>
                <a:latin typeface="Spectral"/>
                <a:ea typeface="Merriweather"/>
                <a:cs typeface="Merriweather"/>
                <a:sym typeface="Merriweather"/>
              </a:rPr>
              <a:t>The Python Global Interpreter Lock or GIL, in simple words, is a mutex (or a lock) that allows only one thread to hold the control of the Python interpreter.</a:t>
            </a:r>
          </a:p>
          <a:p>
            <a:pPr marL="457200" lvl="0"/>
            <a:endParaRPr lang="en-US" dirty="0">
              <a:highlight>
                <a:schemeClr val="lt1"/>
              </a:highlight>
              <a:latin typeface="Spectral"/>
              <a:ea typeface="Merriweather"/>
              <a:cs typeface="Merriweather"/>
              <a:sym typeface="Merriweather"/>
            </a:endParaRPr>
          </a:p>
          <a:p>
            <a:pPr marL="457200" lvl="0" indent="-292100">
              <a:buSzPts val="1000"/>
              <a:buFont typeface="Merriweather"/>
              <a:buChar char="❏"/>
            </a:pPr>
            <a:r>
              <a:rPr lang="en-US" dirty="0">
                <a:highlight>
                  <a:schemeClr val="lt1"/>
                </a:highlight>
                <a:latin typeface="Spectral"/>
                <a:ea typeface="Merriweather"/>
                <a:cs typeface="Merriweather"/>
                <a:sym typeface="Merriweather"/>
              </a:rPr>
              <a:t>This means that only one thread can be in a state of execution at any point in time. The impact of the GIL isn’t visible to developers who execute single-threaded programs, but it can be a performance bottleneck in CPU-bound and multi-threaded code.</a:t>
            </a:r>
          </a:p>
          <a:p>
            <a:pPr marL="457200" lvl="0"/>
            <a:endParaRPr lang="en-US" dirty="0">
              <a:highlight>
                <a:schemeClr val="lt1"/>
              </a:highlight>
              <a:latin typeface="Spectral"/>
              <a:ea typeface="Merriweather"/>
              <a:cs typeface="Merriweather"/>
              <a:sym typeface="Merriweather"/>
            </a:endParaRPr>
          </a:p>
          <a:p>
            <a:pPr marL="457200" lvl="0" indent="-292100">
              <a:buSzPts val="1000"/>
              <a:buFont typeface="Merriweather"/>
              <a:buChar char="❏"/>
            </a:pPr>
            <a:r>
              <a:rPr lang="en-US" dirty="0">
                <a:highlight>
                  <a:schemeClr val="lt1"/>
                </a:highlight>
                <a:latin typeface="Spectral"/>
                <a:ea typeface="Merriweather"/>
                <a:cs typeface="Merriweather"/>
                <a:sym typeface="Merriweather"/>
              </a:rPr>
              <a:t>Since the GIL allows only one thread to execute at a time even in a multi-threaded architecture with more than one CPU core, the GIL has gained a reputation as an “infamous” feature of Python.</a:t>
            </a:r>
          </a:p>
          <a:p>
            <a:pPr marL="457200" lvl="0"/>
            <a:endParaRPr lang="en-US" dirty="0">
              <a:highlight>
                <a:schemeClr val="lt1"/>
              </a:highlight>
              <a:latin typeface="Spectral"/>
              <a:ea typeface="Merriweather"/>
              <a:cs typeface="Merriweather"/>
              <a:sym typeface="Merriweather"/>
            </a:endParaRPr>
          </a:p>
          <a:p>
            <a:pPr marL="457200" lvl="0" indent="-292100">
              <a:buSzPts val="1000"/>
              <a:buFont typeface="Merriweather"/>
              <a:buChar char="❏"/>
            </a:pPr>
            <a:r>
              <a:rPr lang="en-US" dirty="0">
                <a:highlight>
                  <a:schemeClr val="lt1"/>
                </a:highlight>
                <a:latin typeface="Spectral"/>
                <a:ea typeface="Merriweather"/>
                <a:cs typeface="Merriweather"/>
                <a:sym typeface="Merriweather"/>
              </a:rPr>
              <a:t>Basically, GIL in Python doesn’t allow multi-threading which can sometimes be considered as a disadvantage. </a:t>
            </a:r>
          </a:p>
        </p:txBody>
      </p:sp>
    </p:spTree>
    <p:extLst>
      <p:ext uri="{BB962C8B-B14F-4D97-AF65-F5344CB8AC3E}">
        <p14:creationId xmlns:p14="http://schemas.microsoft.com/office/powerpoint/2010/main" val="11872753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141C1F-9B1F-96FC-550A-DF3EE1E1DFD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645FD5B5-C083-C0C3-8F72-FB129A91C35D}"/>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AA4BD694-CD56-0986-C593-F2735CE40C3C}"/>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FE7E392C-6B8F-1CD7-7976-A998F05E2A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C45CABBF-320B-24CC-3001-36D4F6470D95}"/>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2ED722FF-02AA-013D-8647-540A67699421}"/>
              </a:ext>
            </a:extLst>
          </p:cNvPr>
          <p:cNvSpPr/>
          <p:nvPr/>
        </p:nvSpPr>
        <p:spPr>
          <a:xfrm>
            <a:off x="2147887" y="856250"/>
            <a:ext cx="9459912" cy="769441"/>
          </a:xfrm>
          <a:prstGeom prst="rect">
            <a:avLst/>
          </a:prstGeom>
          <a:noFill/>
        </p:spPr>
        <p:txBody>
          <a:bodyPr wrap="squar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33. </a:t>
            </a:r>
            <a:r>
              <a:rPr lang="en" sz="4400" dirty="0">
                <a:ln w="0"/>
                <a:effectLst>
                  <a:outerShdw blurRad="38100" dist="19050" dir="2700000" algn="tl" rotWithShape="0">
                    <a:schemeClr val="dk1">
                      <a:alpha val="40000"/>
                    </a:schemeClr>
                  </a:outerShdw>
                </a:effectLst>
              </a:rPr>
              <a:t>Explain Namespace and Its Types ?</a:t>
            </a:r>
            <a:endParaRPr lang="en-US" sz="44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11C127DF-3066-CE8F-31B1-E2032E1E060B}"/>
              </a:ext>
            </a:extLst>
          </p:cNvPr>
          <p:cNvSpPr txBox="1"/>
          <p:nvPr/>
        </p:nvSpPr>
        <p:spPr>
          <a:xfrm>
            <a:off x="584200" y="2426222"/>
            <a:ext cx="11023599" cy="3939510"/>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a:r>
              <a:rPr lang="en-US" sz="1400" b="1" dirty="0">
                <a:highlight>
                  <a:schemeClr val="lt1"/>
                </a:highlight>
                <a:latin typeface="Spectral"/>
                <a:ea typeface="Merriweather"/>
                <a:cs typeface="Merriweather"/>
                <a:sym typeface="Merriweather"/>
              </a:rPr>
              <a:t>Namespace:</a:t>
            </a:r>
          </a:p>
          <a:p>
            <a:pPr lvl="0"/>
            <a:endParaRPr lang="en-US" sz="1200" b="1" dirty="0">
              <a:highlight>
                <a:schemeClr val="lt1"/>
              </a:highlight>
              <a:latin typeface="Spectral"/>
              <a:ea typeface="Merriweather"/>
              <a:cs typeface="Merriweather"/>
              <a:sym typeface="Merriweather"/>
            </a:endParaRPr>
          </a:p>
          <a:p>
            <a:pPr marL="457200" lvl="0" indent="-304800">
              <a:buSzPts val="1200"/>
              <a:buFont typeface="Merriweather"/>
              <a:buChar char="❏"/>
            </a:pPr>
            <a:r>
              <a:rPr lang="en-US" sz="1200" dirty="0">
                <a:highlight>
                  <a:schemeClr val="lt1"/>
                </a:highlight>
                <a:latin typeface="Spectral"/>
                <a:ea typeface="Merriweather"/>
                <a:cs typeface="Merriweather"/>
                <a:sym typeface="Merriweather"/>
              </a:rPr>
              <a:t>In python we deal with variables, functions, libraries and modules etc. </a:t>
            </a:r>
          </a:p>
          <a:p>
            <a:pPr marL="457200" lvl="0" indent="-304800">
              <a:buSzPts val="1200"/>
              <a:buFont typeface="Merriweather"/>
              <a:buChar char="❏"/>
            </a:pPr>
            <a:r>
              <a:rPr lang="en-US" sz="1200" dirty="0">
                <a:highlight>
                  <a:schemeClr val="lt1"/>
                </a:highlight>
                <a:latin typeface="Spectral"/>
                <a:ea typeface="Merriweather"/>
                <a:cs typeface="Merriweather"/>
                <a:sym typeface="Merriweather"/>
              </a:rPr>
              <a:t>There is a chance the name of the variable you are going to use is already existing as name of another variable or as the name of another function or another method. </a:t>
            </a:r>
          </a:p>
          <a:p>
            <a:pPr marL="457200" lvl="0" indent="-304800">
              <a:buSzPts val="1200"/>
              <a:buFont typeface="Merriweather"/>
              <a:buChar char="❏"/>
            </a:pPr>
            <a:r>
              <a:rPr lang="en-US" sz="1200" dirty="0">
                <a:highlight>
                  <a:schemeClr val="lt1"/>
                </a:highlight>
                <a:latin typeface="Spectral"/>
                <a:ea typeface="Merriweather"/>
                <a:cs typeface="Merriweather"/>
                <a:sym typeface="Merriweather"/>
              </a:rPr>
              <a:t>In such scenario, we need to learn about how all these names are managed by a python program. This is the concept of </a:t>
            </a:r>
            <a:r>
              <a:rPr lang="en-US" sz="1200" b="1" dirty="0">
                <a:highlight>
                  <a:schemeClr val="lt1"/>
                </a:highlight>
                <a:latin typeface="Spectral"/>
                <a:ea typeface="Merriweather"/>
                <a:cs typeface="Merriweather"/>
                <a:sym typeface="Merriweather"/>
              </a:rPr>
              <a:t>namespace</a:t>
            </a:r>
            <a:r>
              <a:rPr lang="en-US" sz="1200" dirty="0">
                <a:highlight>
                  <a:schemeClr val="lt1"/>
                </a:highlight>
                <a:latin typeface="Spectral"/>
                <a:ea typeface="Merriweather"/>
                <a:cs typeface="Merriweather"/>
                <a:sym typeface="Merriweather"/>
              </a:rPr>
              <a:t>.</a:t>
            </a:r>
          </a:p>
          <a:p>
            <a:pPr marL="457200" lvl="0" indent="-304800">
              <a:buSzPts val="1200"/>
              <a:buFont typeface="Merriweather"/>
              <a:buChar char="❏"/>
            </a:pPr>
            <a:endParaRPr lang="en-US" sz="1200" dirty="0">
              <a:highlight>
                <a:schemeClr val="lt1"/>
              </a:highlight>
              <a:latin typeface="Spectral"/>
              <a:ea typeface="Merriweather"/>
              <a:cs typeface="Merriweather"/>
              <a:sym typeface="Merriweather"/>
            </a:endParaRPr>
          </a:p>
          <a:p>
            <a:pPr lvl="0"/>
            <a:r>
              <a:rPr lang="en-US" sz="1400" b="1" dirty="0">
                <a:highlight>
                  <a:schemeClr val="lt1"/>
                </a:highlight>
                <a:latin typeface="Spectral"/>
                <a:ea typeface="Merriweather"/>
                <a:cs typeface="Merriweather"/>
                <a:sym typeface="Merriweather"/>
              </a:rPr>
              <a:t>Categories Of Namespace: </a:t>
            </a:r>
            <a:r>
              <a:rPr lang="en-US" sz="1200" dirty="0">
                <a:highlight>
                  <a:schemeClr val="lt1"/>
                </a:highlight>
                <a:latin typeface="Spectral"/>
                <a:ea typeface="Merriweather"/>
                <a:cs typeface="Merriweather"/>
                <a:sym typeface="Merriweather"/>
              </a:rPr>
              <a:t>Following are the three categories of namespace</a:t>
            </a:r>
          </a:p>
          <a:p>
            <a:pPr lvl="0"/>
            <a:endParaRPr lang="en-US" sz="1200" dirty="0">
              <a:highlight>
                <a:schemeClr val="lt1"/>
              </a:highlight>
              <a:latin typeface="Spectral"/>
              <a:ea typeface="Merriweather"/>
              <a:cs typeface="Merriweather"/>
              <a:sym typeface="Merriweather"/>
            </a:endParaRPr>
          </a:p>
          <a:p>
            <a:pPr marL="457200" lvl="0" indent="-298450">
              <a:buSzPts val="1100"/>
              <a:buFont typeface="Merriweather"/>
              <a:buChar char="❏"/>
            </a:pPr>
            <a:r>
              <a:rPr lang="en-US" sz="1200" b="1" dirty="0">
                <a:highlight>
                  <a:schemeClr val="lt1"/>
                </a:highlight>
                <a:latin typeface="Spectral"/>
                <a:ea typeface="Merriweather"/>
                <a:cs typeface="Merriweather"/>
                <a:sym typeface="Merriweather"/>
              </a:rPr>
              <a:t>Local Namespace</a:t>
            </a:r>
            <a:r>
              <a:rPr lang="en-US" sz="1200" dirty="0">
                <a:highlight>
                  <a:schemeClr val="lt1"/>
                </a:highlight>
                <a:latin typeface="Spectral"/>
                <a:ea typeface="Merriweather"/>
                <a:cs typeface="Merriweather"/>
                <a:sym typeface="Merriweather"/>
              </a:rPr>
              <a:t>: All the names of the functions and variables declared by a program are held in this namespace. This namespace exists as long as the program runs.</a:t>
            </a:r>
          </a:p>
          <a:p>
            <a:pPr marL="457200" lvl="0"/>
            <a:endParaRPr lang="en-US" sz="1200" dirty="0">
              <a:highlight>
                <a:schemeClr val="lt1"/>
              </a:highlight>
              <a:latin typeface="Spectral"/>
              <a:ea typeface="Merriweather"/>
              <a:cs typeface="Merriweather"/>
              <a:sym typeface="Merriweather"/>
            </a:endParaRPr>
          </a:p>
          <a:p>
            <a:pPr marL="457200" lvl="0" indent="-298450">
              <a:buSzPts val="1100"/>
              <a:buFont typeface="Merriweather"/>
              <a:buChar char="❏"/>
            </a:pPr>
            <a:r>
              <a:rPr lang="en-US" sz="1200" b="1" dirty="0">
                <a:highlight>
                  <a:schemeClr val="lt1"/>
                </a:highlight>
                <a:latin typeface="Spectral"/>
                <a:ea typeface="Merriweather"/>
                <a:cs typeface="Merriweather"/>
                <a:sym typeface="Merriweather"/>
              </a:rPr>
              <a:t>Global Namespace</a:t>
            </a:r>
            <a:r>
              <a:rPr lang="en-US" sz="1200" dirty="0">
                <a:highlight>
                  <a:schemeClr val="lt1"/>
                </a:highlight>
                <a:latin typeface="Spectral"/>
                <a:ea typeface="Merriweather"/>
                <a:cs typeface="Merriweather"/>
                <a:sym typeface="Merriweather"/>
              </a:rPr>
              <a:t>: This namespace holds all the names of functions and other variables that are included in the modules being used in the python program. It includes all the names that are part of the Local namespace.</a:t>
            </a:r>
          </a:p>
          <a:p>
            <a:pPr marL="457200" lvl="0"/>
            <a:endParaRPr lang="en-US" sz="1200" dirty="0">
              <a:highlight>
                <a:schemeClr val="lt1"/>
              </a:highlight>
              <a:latin typeface="Spectral"/>
              <a:ea typeface="Merriweather"/>
              <a:cs typeface="Merriweather"/>
              <a:sym typeface="Merriweather"/>
            </a:endParaRPr>
          </a:p>
          <a:p>
            <a:pPr marL="457200" lvl="0" indent="-298450">
              <a:buSzPts val="1100"/>
              <a:buFont typeface="Merriweather"/>
              <a:buChar char="❏"/>
            </a:pPr>
            <a:r>
              <a:rPr lang="en-US" sz="1200" b="1" dirty="0">
                <a:highlight>
                  <a:schemeClr val="lt1"/>
                </a:highlight>
                <a:latin typeface="Spectral"/>
                <a:ea typeface="Merriweather"/>
                <a:cs typeface="Merriweather"/>
                <a:sym typeface="Merriweather"/>
              </a:rPr>
              <a:t>Built-in Namespace</a:t>
            </a:r>
            <a:r>
              <a:rPr lang="en-US" sz="1200" dirty="0">
                <a:highlight>
                  <a:schemeClr val="lt1"/>
                </a:highlight>
                <a:latin typeface="Spectral"/>
                <a:ea typeface="Merriweather"/>
                <a:cs typeface="Merriweather"/>
                <a:sym typeface="Merriweather"/>
              </a:rPr>
              <a:t>: This is the highest level of namespace which is available with default names available as part of the python interpreter that is loaded as the programing environment. It include Global Namespace which in turn include the local namespace.</a:t>
            </a:r>
          </a:p>
          <a:p>
            <a:pPr marL="457200" lvl="0"/>
            <a:endParaRPr lang="en-US" sz="1200" dirty="0">
              <a:highlight>
                <a:schemeClr val="lt1"/>
              </a:highlight>
              <a:latin typeface="Spectral"/>
              <a:ea typeface="Merriweather"/>
              <a:cs typeface="Merriweather"/>
              <a:sym typeface="Merriweather"/>
            </a:endParaRPr>
          </a:p>
          <a:p>
            <a:pPr marL="457200" lvl="0"/>
            <a:r>
              <a:rPr lang="en-US" sz="1200" dirty="0">
                <a:highlight>
                  <a:schemeClr val="lt1"/>
                </a:highlight>
                <a:latin typeface="Spectral"/>
                <a:ea typeface="Merriweather"/>
                <a:cs typeface="Merriweather"/>
                <a:sym typeface="Merriweather"/>
              </a:rPr>
              <a:t>We can access all the names defined in the built-in namespace as follows.</a:t>
            </a:r>
          </a:p>
          <a:p>
            <a:pPr marL="457200" lvl="0"/>
            <a:r>
              <a:rPr lang="en-US" sz="1200" dirty="0" err="1">
                <a:highlight>
                  <a:schemeClr val="lt1"/>
                </a:highlight>
                <a:latin typeface="Spectral"/>
                <a:ea typeface="Merriweather"/>
                <a:cs typeface="Merriweather"/>
                <a:sym typeface="Merriweather"/>
              </a:rPr>
              <a:t>builtin_names</a:t>
            </a:r>
            <a:r>
              <a:rPr lang="en-US" sz="1200" dirty="0">
                <a:highlight>
                  <a:schemeClr val="lt1"/>
                </a:highlight>
                <a:latin typeface="Spectral"/>
                <a:ea typeface="Merriweather"/>
                <a:cs typeface="Merriweather"/>
                <a:sym typeface="Merriweather"/>
              </a:rPr>
              <a:t> = </a:t>
            </a:r>
            <a:r>
              <a:rPr lang="en-US" sz="1200" dirty="0" err="1">
                <a:highlight>
                  <a:schemeClr val="lt1"/>
                </a:highlight>
                <a:latin typeface="Spectral"/>
                <a:ea typeface="Merriweather"/>
                <a:cs typeface="Merriweather"/>
                <a:sym typeface="Merriweather"/>
              </a:rPr>
              <a:t>dir</a:t>
            </a:r>
            <a:r>
              <a:rPr lang="en-US" sz="1200" dirty="0">
                <a:highlight>
                  <a:schemeClr val="lt1"/>
                </a:highlight>
                <a:latin typeface="Spectral"/>
                <a:ea typeface="Merriweather"/>
                <a:cs typeface="Merriweather"/>
                <a:sym typeface="Merriweather"/>
              </a:rPr>
              <a:t>(__</a:t>
            </a:r>
            <a:r>
              <a:rPr lang="en-US" sz="1200" dirty="0" err="1">
                <a:highlight>
                  <a:schemeClr val="lt1"/>
                </a:highlight>
                <a:latin typeface="Spectral"/>
                <a:ea typeface="Merriweather"/>
                <a:cs typeface="Merriweather"/>
                <a:sym typeface="Merriweather"/>
              </a:rPr>
              <a:t>builtins</a:t>
            </a:r>
            <a:r>
              <a:rPr lang="en-US" sz="1200" dirty="0">
                <a:highlight>
                  <a:schemeClr val="lt1"/>
                </a:highlight>
                <a:latin typeface="Spectral"/>
                <a:ea typeface="Merriweather"/>
                <a:cs typeface="Merriweather"/>
                <a:sym typeface="Merriweather"/>
              </a:rPr>
              <a:t>__)</a:t>
            </a:r>
          </a:p>
          <a:p>
            <a:pPr marL="457200" lvl="0"/>
            <a:r>
              <a:rPr lang="en-US" sz="1200" dirty="0">
                <a:highlight>
                  <a:schemeClr val="lt1"/>
                </a:highlight>
                <a:latin typeface="Spectral"/>
                <a:ea typeface="Merriweather"/>
                <a:cs typeface="Merriweather"/>
                <a:sym typeface="Merriweather"/>
              </a:rPr>
              <a:t>for name in </a:t>
            </a:r>
            <a:r>
              <a:rPr lang="en-US" sz="1200" dirty="0" err="1">
                <a:highlight>
                  <a:schemeClr val="lt1"/>
                </a:highlight>
                <a:latin typeface="Spectral"/>
                <a:ea typeface="Merriweather"/>
                <a:cs typeface="Merriweather"/>
                <a:sym typeface="Merriweather"/>
              </a:rPr>
              <a:t>builtin_names</a:t>
            </a:r>
            <a:r>
              <a:rPr lang="en-US" sz="1200" dirty="0">
                <a:highlight>
                  <a:schemeClr val="lt1"/>
                </a:highlight>
                <a:latin typeface="Spectral"/>
                <a:ea typeface="Merriweather"/>
                <a:cs typeface="Merriweather"/>
                <a:sym typeface="Merriweather"/>
              </a:rPr>
              <a:t>:</a:t>
            </a:r>
          </a:p>
          <a:p>
            <a:pPr marL="457200" lvl="0"/>
            <a:r>
              <a:rPr lang="en-US" sz="1200" dirty="0">
                <a:highlight>
                  <a:schemeClr val="lt1"/>
                </a:highlight>
                <a:latin typeface="Spectral"/>
                <a:ea typeface="Merriweather"/>
                <a:cs typeface="Merriweather"/>
                <a:sym typeface="Merriweather"/>
              </a:rPr>
              <a:t>    print(name)</a:t>
            </a:r>
          </a:p>
        </p:txBody>
      </p:sp>
    </p:spTree>
    <p:extLst>
      <p:ext uri="{BB962C8B-B14F-4D97-AF65-F5344CB8AC3E}">
        <p14:creationId xmlns:p14="http://schemas.microsoft.com/office/powerpoint/2010/main" val="345700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E6F2E1-5339-944F-6384-9E92D1A67EA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1EA8892-2ADB-1785-B11D-8F7653A88D32}"/>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A62E5FBE-47AD-8C2E-5CC0-FBE5D9F05EAB}"/>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C01C221C-8A54-C76C-B4B0-02F39AE420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E0F7F2F-3D99-A2AF-22C6-32896EBF1045}"/>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60C1A3C6-620A-C179-B05F-8B7DD3EC51E0}"/>
              </a:ext>
            </a:extLst>
          </p:cNvPr>
          <p:cNvSpPr/>
          <p:nvPr/>
        </p:nvSpPr>
        <p:spPr>
          <a:xfrm>
            <a:off x="2228850" y="825472"/>
            <a:ext cx="9563100" cy="830997"/>
          </a:xfrm>
          <a:prstGeom prst="rect">
            <a:avLst/>
          </a:prstGeom>
          <a:noFill/>
        </p:spPr>
        <p:txBody>
          <a:bodyPr wrap="square" lIns="91440" tIns="45720" rIns="91440" bIns="45720">
            <a:spAutoFit/>
          </a:bodyPr>
          <a:lstStyle/>
          <a:p>
            <a:r>
              <a:rPr lang="en-US" sz="4800" b="0" cap="none" spc="0" dirty="0">
                <a:ln w="0"/>
                <a:solidFill>
                  <a:schemeClr val="tx1"/>
                </a:solidFill>
                <a:effectLst>
                  <a:outerShdw blurRad="38100" dist="19050" dir="2700000" algn="tl" rotWithShape="0">
                    <a:schemeClr val="dk1">
                      <a:alpha val="40000"/>
                    </a:schemeClr>
                  </a:outerShdw>
                </a:effectLst>
              </a:rPr>
              <a:t>34. </a:t>
            </a:r>
            <a:r>
              <a:rPr lang="en" sz="4800" dirty="0">
                <a:ln w="0"/>
                <a:effectLst>
                  <a:outerShdw blurRad="38100" dist="19050" dir="2700000" algn="tl" rotWithShape="0">
                    <a:schemeClr val="dk1">
                      <a:alpha val="40000"/>
                    </a:schemeClr>
                  </a:outerShdw>
                </a:effectLst>
              </a:rPr>
              <a:t>What are Unittests in Python ?</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490E6E8A-B302-4B2E-8099-76AB65215B0F}"/>
              </a:ext>
            </a:extLst>
          </p:cNvPr>
          <p:cNvSpPr txBox="1"/>
          <p:nvPr/>
        </p:nvSpPr>
        <p:spPr>
          <a:xfrm>
            <a:off x="590551" y="2472388"/>
            <a:ext cx="11023599" cy="3847177"/>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a:r>
              <a:rPr lang="en-US" sz="1400" b="1" dirty="0">
                <a:highlight>
                  <a:schemeClr val="lt1"/>
                </a:highlight>
                <a:latin typeface="Spectral"/>
                <a:ea typeface="Merriweather"/>
                <a:cs typeface="Merriweather"/>
                <a:sym typeface="Merriweather"/>
              </a:rPr>
              <a:t>Unit Testing</a:t>
            </a:r>
            <a:r>
              <a:rPr lang="en-US" sz="1400" dirty="0">
                <a:highlight>
                  <a:schemeClr val="lt1"/>
                </a:highlight>
                <a:latin typeface="Spectral"/>
                <a:ea typeface="Merriweather"/>
                <a:cs typeface="Merriweather"/>
                <a:sym typeface="Merriweather"/>
              </a:rPr>
              <a:t> is the first level of software testing where the smallest testable parts of a software are tested. This is used to validate that each unit of the software performs as designed. The </a:t>
            </a:r>
            <a:r>
              <a:rPr lang="en-US" sz="1400" dirty="0" err="1">
                <a:highlight>
                  <a:schemeClr val="lt1"/>
                </a:highlight>
                <a:latin typeface="Spectral"/>
                <a:ea typeface="Merriweather"/>
                <a:cs typeface="Merriweather"/>
                <a:sym typeface="Merriweather"/>
              </a:rPr>
              <a:t>unittest</a:t>
            </a:r>
            <a:r>
              <a:rPr lang="en-US" sz="1400" dirty="0">
                <a:highlight>
                  <a:schemeClr val="lt1"/>
                </a:highlight>
                <a:latin typeface="Spectral"/>
                <a:ea typeface="Merriweather"/>
                <a:cs typeface="Merriweather"/>
                <a:sym typeface="Merriweather"/>
              </a:rPr>
              <a:t> test framework is python's </a:t>
            </a:r>
            <a:r>
              <a:rPr lang="en-US" sz="1400" dirty="0" err="1">
                <a:highlight>
                  <a:schemeClr val="lt1"/>
                </a:highlight>
                <a:latin typeface="Spectral"/>
                <a:ea typeface="Merriweather"/>
                <a:cs typeface="Merriweather"/>
                <a:sym typeface="Merriweather"/>
              </a:rPr>
              <a:t>xUnit</a:t>
            </a:r>
            <a:r>
              <a:rPr lang="en-US" sz="1400" dirty="0">
                <a:highlight>
                  <a:schemeClr val="lt1"/>
                </a:highlight>
                <a:latin typeface="Spectral"/>
                <a:ea typeface="Merriweather"/>
                <a:cs typeface="Merriweather"/>
                <a:sym typeface="Merriweather"/>
              </a:rPr>
              <a:t> style framework. This is how you can import it.</a:t>
            </a:r>
          </a:p>
          <a:p>
            <a:pPr lvl="0"/>
            <a:endParaRPr lang="en-US" sz="1400" dirty="0">
              <a:highlight>
                <a:schemeClr val="lt1"/>
              </a:highlight>
              <a:latin typeface="Spectral"/>
              <a:ea typeface="Merriweather"/>
              <a:cs typeface="Merriweather"/>
              <a:sym typeface="Merriweather"/>
            </a:endParaRPr>
          </a:p>
          <a:p>
            <a:pPr lvl="0" indent="457200"/>
            <a:r>
              <a:rPr lang="en-US" sz="1400" b="1" dirty="0">
                <a:highlight>
                  <a:schemeClr val="lt1"/>
                </a:highlight>
                <a:latin typeface="Spectral"/>
                <a:ea typeface="Merriweather"/>
                <a:cs typeface="Merriweather"/>
                <a:sym typeface="Merriweather"/>
              </a:rPr>
              <a:t>import </a:t>
            </a:r>
            <a:r>
              <a:rPr lang="en-US" sz="1400" b="1" dirty="0" err="1">
                <a:highlight>
                  <a:schemeClr val="lt1"/>
                </a:highlight>
                <a:latin typeface="Spectral"/>
                <a:ea typeface="Merriweather"/>
                <a:cs typeface="Merriweather"/>
                <a:sym typeface="Merriweather"/>
              </a:rPr>
              <a:t>unittest</a:t>
            </a:r>
            <a:endParaRPr lang="en-US" sz="1400" dirty="0">
              <a:highlight>
                <a:schemeClr val="lt1"/>
              </a:highlight>
              <a:latin typeface="Spectral"/>
              <a:ea typeface="Merriweather"/>
              <a:cs typeface="Merriweather"/>
              <a:sym typeface="Merriweather"/>
            </a:endParaRPr>
          </a:p>
          <a:p>
            <a:pPr lvl="0"/>
            <a:endParaRPr lang="en-US" sz="1400" dirty="0">
              <a:highlight>
                <a:schemeClr val="lt1"/>
              </a:highlight>
              <a:latin typeface="Spectral"/>
              <a:ea typeface="Merriweather"/>
              <a:cs typeface="Merriweather"/>
              <a:sym typeface="Merriweather"/>
            </a:endParaRPr>
          </a:p>
          <a:p>
            <a:pPr marL="457200" lvl="0" indent="-292100">
              <a:buSzPts val="1000"/>
              <a:buFont typeface="Wingdings" panose="05000000000000000000" pitchFamily="2" charset="2"/>
              <a:buChar char="§"/>
            </a:pPr>
            <a:r>
              <a:rPr lang="en-US" sz="1400" dirty="0">
                <a:highlight>
                  <a:schemeClr val="lt1"/>
                </a:highlight>
                <a:latin typeface="Spectral"/>
                <a:ea typeface="Merriweather"/>
                <a:cs typeface="Merriweather"/>
                <a:sym typeface="Merriweather"/>
              </a:rPr>
              <a:t>Unit testing is a software testing method by which individual units of source code are put under various tests to determine whether they are fit for use (Source). It determines and ascertains the quality of your code.</a:t>
            </a:r>
          </a:p>
          <a:p>
            <a:pPr marL="457200" lvl="0" indent="-292100">
              <a:buSzPts val="1000"/>
              <a:buFont typeface="Wingdings" panose="05000000000000000000" pitchFamily="2" charset="2"/>
              <a:buChar char="§"/>
            </a:pPr>
            <a:r>
              <a:rPr lang="en-US" sz="1400" dirty="0">
                <a:highlight>
                  <a:schemeClr val="lt1"/>
                </a:highlight>
                <a:latin typeface="Spectral"/>
                <a:ea typeface="Merriweather"/>
                <a:cs typeface="Merriweather"/>
                <a:sym typeface="Merriweather"/>
              </a:rPr>
              <a:t>Generally, when the development process is complete, the developer codes criteria, or the results that are known to be potentially practical and useful, into the test script to verify a particular unit's correctness. During test case execution, various frameworks log tests that fail any criterion and report them in a summary.</a:t>
            </a:r>
          </a:p>
          <a:p>
            <a:pPr marL="457200" lvl="0" indent="-292100">
              <a:buSzPts val="1000"/>
              <a:buFont typeface="Wingdings" panose="05000000000000000000" pitchFamily="2" charset="2"/>
              <a:buChar char="§"/>
            </a:pPr>
            <a:r>
              <a:rPr lang="en-US" sz="1400" dirty="0">
                <a:highlight>
                  <a:schemeClr val="lt1"/>
                </a:highlight>
                <a:latin typeface="Spectral"/>
                <a:ea typeface="Merriweather"/>
                <a:cs typeface="Merriweather"/>
                <a:sym typeface="Merriweather"/>
              </a:rPr>
              <a:t>The developers are expected to write automated test scripts, which ensures that each and every section or a unit meets its design and behaves as expected.</a:t>
            </a:r>
          </a:p>
          <a:p>
            <a:pPr marL="457200" lvl="0" indent="-292100">
              <a:buSzPts val="1000"/>
              <a:buFont typeface="Wingdings" panose="05000000000000000000" pitchFamily="2" charset="2"/>
              <a:buChar char="§"/>
            </a:pPr>
            <a:r>
              <a:rPr lang="en-US" sz="1400" dirty="0">
                <a:highlight>
                  <a:schemeClr val="lt1"/>
                </a:highlight>
                <a:latin typeface="Spectral"/>
                <a:ea typeface="Merriweather"/>
                <a:cs typeface="Merriweather"/>
                <a:sym typeface="Merriweather"/>
              </a:rPr>
              <a:t>Though writing manual tests for your code is definitely a tedious and time-consuming task, Python's built-in unit testing framework has made life a lot easier.</a:t>
            </a:r>
          </a:p>
          <a:p>
            <a:pPr marL="457200" lvl="0" indent="-292100">
              <a:buSzPts val="1000"/>
              <a:buFont typeface="Wingdings" panose="05000000000000000000" pitchFamily="2" charset="2"/>
              <a:buChar char="§"/>
            </a:pPr>
            <a:r>
              <a:rPr lang="en-US" sz="1400" dirty="0">
                <a:highlight>
                  <a:schemeClr val="lt1"/>
                </a:highlight>
                <a:latin typeface="Spectral"/>
                <a:ea typeface="Merriweather"/>
                <a:cs typeface="Merriweather"/>
                <a:sym typeface="Merriweather"/>
              </a:rPr>
              <a:t>The unit test framework in Python is called </a:t>
            </a:r>
            <a:r>
              <a:rPr lang="en-US" sz="1400" dirty="0" err="1">
                <a:highlight>
                  <a:schemeClr val="lt1"/>
                </a:highlight>
                <a:latin typeface="Spectral"/>
                <a:ea typeface="Merriweather"/>
                <a:cs typeface="Merriweather"/>
                <a:sym typeface="Merriweather"/>
              </a:rPr>
              <a:t>unittest</a:t>
            </a:r>
            <a:r>
              <a:rPr lang="en-US" sz="1400" dirty="0">
                <a:highlight>
                  <a:schemeClr val="lt1"/>
                </a:highlight>
                <a:latin typeface="Spectral"/>
                <a:ea typeface="Merriweather"/>
                <a:cs typeface="Merriweather"/>
                <a:sym typeface="Merriweather"/>
              </a:rPr>
              <a:t>, which comes packaged with Python.</a:t>
            </a:r>
          </a:p>
          <a:p>
            <a:pPr marL="457200" lvl="0" indent="-292100">
              <a:buSzPts val="1000"/>
              <a:buFont typeface="Wingdings" panose="05000000000000000000" pitchFamily="2" charset="2"/>
              <a:buChar char="§"/>
            </a:pPr>
            <a:r>
              <a:rPr lang="en-US" sz="1400" dirty="0">
                <a:highlight>
                  <a:schemeClr val="lt1"/>
                </a:highlight>
                <a:latin typeface="Spectral"/>
                <a:ea typeface="Merriweather"/>
                <a:cs typeface="Merriweather"/>
                <a:sym typeface="Merriweather"/>
              </a:rPr>
              <a:t>Unit testing makes your code future proof since you anticipate the cases where your code could potentially fail or produce a bug. Though you cannot predict all of the cases, you still address most of them.</a:t>
            </a:r>
          </a:p>
        </p:txBody>
      </p:sp>
    </p:spTree>
    <p:extLst>
      <p:ext uri="{BB962C8B-B14F-4D97-AF65-F5344CB8AC3E}">
        <p14:creationId xmlns:p14="http://schemas.microsoft.com/office/powerpoint/2010/main" val="41798320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BF09CF-5A66-7F05-94B7-1B8D52D65E19}"/>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6F17ADC7-7621-AA46-8E8F-266C953FF013}"/>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06BC3D9B-6047-88AE-EA34-3AD485FD1BB5}"/>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45C9B983-F4BA-96EE-84E0-B16E89B25C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01ADCF10-C519-3343-C4E0-6B66E7D2504A}"/>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FF410E1D-734E-FDFF-5465-DB0AAE35AA37}"/>
              </a:ext>
            </a:extLst>
          </p:cNvPr>
          <p:cNvSpPr/>
          <p:nvPr/>
        </p:nvSpPr>
        <p:spPr>
          <a:xfrm>
            <a:off x="2228850" y="577933"/>
            <a:ext cx="7905750" cy="1323439"/>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35. </a:t>
            </a:r>
            <a:r>
              <a:rPr lang="en" sz="4000" dirty="0">
                <a:ln w="0"/>
                <a:effectLst>
                  <a:outerShdw blurRad="38100" dist="19050" dir="2700000" algn="tl" rotWithShape="0">
                    <a:schemeClr val="dk1">
                      <a:alpha val="40000"/>
                    </a:schemeClr>
                  </a:outerShdw>
                </a:effectLst>
              </a:rPr>
              <a:t>How to use Map, Filter and Reduce Function in Python ?</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3" name="Google Shape;715;p100">
            <a:extLst>
              <a:ext uri="{FF2B5EF4-FFF2-40B4-BE49-F238E27FC236}">
                <a16:creationId xmlns:a16="http://schemas.microsoft.com/office/drawing/2014/main" id="{ECCEB3A9-4717-D68C-0982-4A3C2ED55321}"/>
              </a:ext>
            </a:extLst>
          </p:cNvPr>
          <p:cNvSpPr txBox="1"/>
          <p:nvPr/>
        </p:nvSpPr>
        <p:spPr>
          <a:xfrm>
            <a:off x="584201" y="2415539"/>
            <a:ext cx="3402716" cy="4062620"/>
          </a:xfrm>
          <a:prstGeom prst="rect">
            <a:avLst/>
          </a:prstGeom>
          <a:solidFill>
            <a:srgbClr val="F9F9F9"/>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1400" b="1" dirty="0">
                <a:latin typeface="Spectral"/>
                <a:ea typeface="Merriweather"/>
                <a:cs typeface="Merriweather"/>
                <a:sym typeface="Merriweather"/>
              </a:rPr>
              <a:t>Map() Function</a:t>
            </a:r>
            <a:endParaRPr sz="1400" b="1"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The map() function iterates through all items in the given iterable and executes the function we passed as an argument on each of them.</a:t>
            </a:r>
            <a:endParaRPr sz="1400"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The syntax is:</a:t>
            </a:r>
            <a:endParaRPr sz="1400" dirty="0">
              <a:latin typeface="Spectral"/>
              <a:ea typeface="Merriweather"/>
              <a:cs typeface="Merriweather"/>
              <a:sym typeface="Merriweather"/>
            </a:endParaRPr>
          </a:p>
          <a:p>
            <a:pPr marL="0" lvl="0" indent="0" algn="l" rtl="0">
              <a:spcBef>
                <a:spcPts val="0"/>
              </a:spcBef>
              <a:spcAft>
                <a:spcPts val="0"/>
              </a:spcAft>
              <a:buNone/>
            </a:pPr>
            <a:r>
              <a:rPr lang="en" sz="1400" b="1" dirty="0">
                <a:latin typeface="Spectral"/>
                <a:ea typeface="Merriweather"/>
                <a:cs typeface="Merriweather"/>
                <a:sym typeface="Merriweather"/>
              </a:rPr>
              <a:t>map(function, iterable(s))</a:t>
            </a:r>
            <a:endParaRPr sz="1400" b="1"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fruit = ["Apple", "Banana", "Pear"]</a:t>
            </a: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map_object = </a:t>
            </a:r>
            <a:r>
              <a:rPr lang="en" sz="1400" b="1" dirty="0">
                <a:latin typeface="Spectral"/>
                <a:ea typeface="Merriweather"/>
                <a:cs typeface="Merriweather"/>
                <a:sym typeface="Merriweather"/>
              </a:rPr>
              <a:t>map</a:t>
            </a:r>
            <a:r>
              <a:rPr lang="en" sz="1400" dirty="0">
                <a:latin typeface="Spectral"/>
                <a:ea typeface="Merriweather"/>
                <a:cs typeface="Merriweather"/>
                <a:sym typeface="Merriweather"/>
              </a:rPr>
              <a:t>(lambda s: s[0] == "A", fruit)</a:t>
            </a: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print(list(map_object)) </a:t>
            </a:r>
            <a:endParaRPr sz="1400" dirty="0">
              <a:latin typeface="Spectral"/>
              <a:ea typeface="Merriweather"/>
              <a:cs typeface="Merriweather"/>
              <a:sym typeface="Merriweather"/>
            </a:endParaRPr>
          </a:p>
          <a:p>
            <a:pPr marL="0" lvl="0" indent="0" algn="l" rtl="0">
              <a:spcBef>
                <a:spcPts val="0"/>
              </a:spcBef>
              <a:spcAft>
                <a:spcPts val="0"/>
              </a:spcAft>
              <a:buNone/>
            </a:pPr>
            <a:endParaRPr lang="en-IN" sz="1400"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marL="0" lvl="0" indent="0" algn="l" rtl="0">
              <a:spcBef>
                <a:spcPts val="0"/>
              </a:spcBef>
              <a:spcAft>
                <a:spcPts val="0"/>
              </a:spcAft>
              <a:buNone/>
            </a:pPr>
            <a:r>
              <a:rPr lang="en" sz="1400" b="1" dirty="0">
                <a:latin typeface="Spectral"/>
                <a:ea typeface="Merriweather"/>
                <a:cs typeface="Merriweather"/>
                <a:sym typeface="Merriweather"/>
              </a:rPr>
              <a:t>Output:</a:t>
            </a:r>
            <a:endParaRPr sz="1400" b="1"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[True, False, False]</a:t>
            </a:r>
            <a:endParaRPr sz="1400" dirty="0">
              <a:latin typeface="Spectral"/>
              <a:ea typeface="Merriweather"/>
              <a:cs typeface="Merriweather"/>
              <a:sym typeface="Merriweather"/>
            </a:endParaRPr>
          </a:p>
        </p:txBody>
      </p:sp>
      <p:sp>
        <p:nvSpPr>
          <p:cNvPr id="7" name="Google Shape;716;p100">
            <a:extLst>
              <a:ext uri="{FF2B5EF4-FFF2-40B4-BE49-F238E27FC236}">
                <a16:creationId xmlns:a16="http://schemas.microsoft.com/office/drawing/2014/main" id="{340B5DE7-1CD9-EB41-0648-D8E847953C50}"/>
              </a:ext>
            </a:extLst>
          </p:cNvPr>
          <p:cNvSpPr txBox="1"/>
          <p:nvPr/>
        </p:nvSpPr>
        <p:spPr>
          <a:xfrm>
            <a:off x="4162426" y="2406014"/>
            <a:ext cx="3691640" cy="4062620"/>
          </a:xfrm>
          <a:prstGeom prst="rect">
            <a:avLst/>
          </a:prstGeom>
          <a:solidFill>
            <a:srgbClr val="F9F9F9"/>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sz="1400" b="1" dirty="0">
                <a:latin typeface="Spectral"/>
                <a:ea typeface="Merriweather"/>
                <a:cs typeface="Merriweather"/>
                <a:sym typeface="Merriweather"/>
              </a:rPr>
              <a:t>Filter() Function</a:t>
            </a:r>
            <a:endParaRPr sz="1400" b="1"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The filter() function takes a function object and an iterable and creates a new list.</a:t>
            </a: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As the name suggests, filter() forms a new list that contains only elements that satisfy a certain condition, i.e. the function we passed returns True.</a:t>
            </a:r>
            <a:endParaRPr sz="1400"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The syntax is:</a:t>
            </a:r>
            <a:endParaRPr sz="1400" dirty="0">
              <a:latin typeface="Spectral"/>
              <a:ea typeface="Merriweather"/>
              <a:cs typeface="Merriweather"/>
              <a:sym typeface="Merriweather"/>
            </a:endParaRPr>
          </a:p>
          <a:p>
            <a:pPr marL="0" lvl="0" indent="0" algn="l" rtl="0">
              <a:spcBef>
                <a:spcPts val="0"/>
              </a:spcBef>
              <a:spcAft>
                <a:spcPts val="0"/>
              </a:spcAft>
              <a:buNone/>
            </a:pPr>
            <a:r>
              <a:rPr lang="en" sz="1400" b="1" dirty="0">
                <a:latin typeface="Spectral"/>
                <a:ea typeface="Merriweather"/>
                <a:cs typeface="Merriweather"/>
                <a:sym typeface="Merriweather"/>
              </a:rPr>
              <a:t>filter(function, iterable(s))</a:t>
            </a:r>
            <a:endParaRPr sz="1400" b="1"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lvl="0"/>
            <a:r>
              <a:rPr lang="en" sz="1400" dirty="0">
                <a:latin typeface="Spectral"/>
                <a:ea typeface="Merriweather"/>
                <a:cs typeface="Merriweather"/>
                <a:sym typeface="Merriweather"/>
              </a:rPr>
              <a:t>fruit = ["Apple", "Banana", " Apricot"]</a:t>
            </a: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filter_object = </a:t>
            </a:r>
            <a:r>
              <a:rPr lang="en" sz="1400" b="1" dirty="0">
                <a:latin typeface="Spectral"/>
                <a:ea typeface="Merriweather"/>
                <a:cs typeface="Merriweather"/>
                <a:sym typeface="Merriweather"/>
              </a:rPr>
              <a:t>filter</a:t>
            </a:r>
            <a:r>
              <a:rPr lang="en" sz="1400" dirty="0">
                <a:latin typeface="Spectral"/>
                <a:ea typeface="Merriweather"/>
                <a:cs typeface="Merriweather"/>
                <a:sym typeface="Merriweather"/>
              </a:rPr>
              <a:t>(lambda s: s[0] == "A", fruit)</a:t>
            </a:r>
            <a:endParaRPr sz="1400"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print(list(filter_object)) </a:t>
            </a:r>
            <a:endParaRPr sz="1400" dirty="0">
              <a:latin typeface="Spectral"/>
              <a:ea typeface="Merriweather"/>
              <a:cs typeface="Merriweather"/>
              <a:sym typeface="Merriweather"/>
            </a:endParaRPr>
          </a:p>
          <a:p>
            <a:pPr marL="0" lvl="0" indent="0" algn="l" rtl="0">
              <a:spcBef>
                <a:spcPts val="0"/>
              </a:spcBef>
              <a:spcAft>
                <a:spcPts val="0"/>
              </a:spcAft>
              <a:buNone/>
            </a:pPr>
            <a:endParaRPr sz="1400" dirty="0">
              <a:latin typeface="Spectral"/>
              <a:ea typeface="Merriweather"/>
              <a:cs typeface="Merriweather"/>
              <a:sym typeface="Merriweather"/>
            </a:endParaRPr>
          </a:p>
          <a:p>
            <a:pPr marL="0" lvl="0" indent="0" algn="l" rtl="0">
              <a:spcBef>
                <a:spcPts val="0"/>
              </a:spcBef>
              <a:spcAft>
                <a:spcPts val="0"/>
              </a:spcAft>
              <a:buNone/>
            </a:pPr>
            <a:r>
              <a:rPr lang="en" sz="1400" b="1" dirty="0">
                <a:latin typeface="Spectral"/>
                <a:ea typeface="Merriweather"/>
                <a:cs typeface="Merriweather"/>
                <a:sym typeface="Merriweather"/>
              </a:rPr>
              <a:t>Output:</a:t>
            </a:r>
            <a:endParaRPr sz="1400" b="1" dirty="0">
              <a:latin typeface="Spectral"/>
              <a:ea typeface="Merriweather"/>
              <a:cs typeface="Merriweather"/>
              <a:sym typeface="Merriweather"/>
            </a:endParaRPr>
          </a:p>
          <a:p>
            <a:pPr marL="0" lvl="0" indent="0" algn="l" rtl="0">
              <a:spcBef>
                <a:spcPts val="0"/>
              </a:spcBef>
              <a:spcAft>
                <a:spcPts val="0"/>
              </a:spcAft>
              <a:buNone/>
            </a:pPr>
            <a:r>
              <a:rPr lang="en" sz="1400" dirty="0">
                <a:latin typeface="Spectral"/>
                <a:ea typeface="Merriweather"/>
                <a:cs typeface="Merriweather"/>
                <a:sym typeface="Merriweather"/>
              </a:rPr>
              <a:t>['Apple', 'Apricot']</a:t>
            </a:r>
            <a:endParaRPr sz="1400" dirty="0">
              <a:latin typeface="Spectral"/>
              <a:ea typeface="Merriweather"/>
              <a:cs typeface="Merriweather"/>
              <a:sym typeface="Merriweather"/>
            </a:endParaRPr>
          </a:p>
        </p:txBody>
      </p:sp>
      <p:sp>
        <p:nvSpPr>
          <p:cNvPr id="8" name="Google Shape;716;p100">
            <a:extLst>
              <a:ext uri="{FF2B5EF4-FFF2-40B4-BE49-F238E27FC236}">
                <a16:creationId xmlns:a16="http://schemas.microsoft.com/office/drawing/2014/main" id="{1152205C-D309-04D4-5500-87ABACF60436}"/>
              </a:ext>
            </a:extLst>
          </p:cNvPr>
          <p:cNvSpPr txBox="1"/>
          <p:nvPr/>
        </p:nvSpPr>
        <p:spPr>
          <a:xfrm>
            <a:off x="8029575" y="2415539"/>
            <a:ext cx="3578224" cy="4062620"/>
          </a:xfrm>
          <a:prstGeom prst="rect">
            <a:avLst/>
          </a:prstGeom>
          <a:solidFill>
            <a:srgbClr val="F9F9F9"/>
          </a:soli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lvl="0" algn="ctr"/>
            <a:r>
              <a:rPr lang="en-US" sz="1400" b="1" dirty="0">
                <a:latin typeface="Spectral"/>
                <a:ea typeface="Merriweather"/>
                <a:cs typeface="Merriweather"/>
                <a:sym typeface="Merriweather"/>
              </a:rPr>
              <a:t>Reduce() Function</a:t>
            </a:r>
          </a:p>
          <a:p>
            <a:pPr lvl="0" algn="ctr"/>
            <a:endParaRPr lang="en-US" sz="1100" b="1" dirty="0">
              <a:latin typeface="Spectral"/>
              <a:ea typeface="Merriweather"/>
              <a:cs typeface="Merriweather"/>
              <a:sym typeface="Merriweather"/>
            </a:endParaRPr>
          </a:p>
          <a:p>
            <a:pPr lvl="0"/>
            <a:r>
              <a:rPr lang="en-US" sz="1200" dirty="0">
                <a:latin typeface="Spectral"/>
                <a:ea typeface="Merriweather"/>
                <a:cs typeface="Merriweather"/>
                <a:sym typeface="Merriweather"/>
              </a:rPr>
              <a:t>The reduce() Function  works differently than map() and filter(). It does not return a new list based on the function and </a:t>
            </a:r>
            <a:r>
              <a:rPr lang="en-US" sz="1200" dirty="0" err="1">
                <a:latin typeface="Spectral"/>
                <a:ea typeface="Merriweather"/>
                <a:cs typeface="Merriweather"/>
                <a:sym typeface="Merriweather"/>
              </a:rPr>
              <a:t>iterable</a:t>
            </a:r>
            <a:r>
              <a:rPr lang="en-US" sz="1200" dirty="0">
                <a:latin typeface="Spectral"/>
                <a:ea typeface="Merriweather"/>
                <a:cs typeface="Merriweather"/>
                <a:sym typeface="Merriweather"/>
              </a:rPr>
              <a:t> we've passed. Instead, it returns a single value.</a:t>
            </a:r>
          </a:p>
          <a:p>
            <a:pPr lvl="0"/>
            <a:endParaRPr lang="en-US" sz="1200" dirty="0">
              <a:latin typeface="Spectral"/>
              <a:ea typeface="Merriweather"/>
              <a:cs typeface="Merriweather"/>
              <a:sym typeface="Merriweather"/>
            </a:endParaRPr>
          </a:p>
          <a:p>
            <a:pPr lvl="0"/>
            <a:r>
              <a:rPr lang="en-US" sz="1200" dirty="0">
                <a:latin typeface="Spectral"/>
                <a:ea typeface="Merriweather"/>
                <a:cs typeface="Merriweather"/>
                <a:sym typeface="Merriweather"/>
              </a:rPr>
              <a:t>Also, in Python 3 reduce() isn't a built-in function anymore, and it can be found in the </a:t>
            </a:r>
            <a:r>
              <a:rPr lang="en-US" sz="1200" dirty="0" err="1">
                <a:latin typeface="Spectral"/>
                <a:ea typeface="Merriweather"/>
                <a:cs typeface="Merriweather"/>
                <a:sym typeface="Merriweather"/>
              </a:rPr>
              <a:t>functools</a:t>
            </a:r>
            <a:r>
              <a:rPr lang="en-US" sz="1200" dirty="0">
                <a:latin typeface="Spectral"/>
                <a:ea typeface="Merriweather"/>
                <a:cs typeface="Merriweather"/>
                <a:sym typeface="Merriweather"/>
              </a:rPr>
              <a:t> module.</a:t>
            </a:r>
          </a:p>
          <a:p>
            <a:pPr lvl="0"/>
            <a:endParaRPr lang="en-US" sz="1100" dirty="0">
              <a:latin typeface="Spectral"/>
              <a:ea typeface="Merriweather"/>
              <a:cs typeface="Merriweather"/>
              <a:sym typeface="Merriweather"/>
            </a:endParaRPr>
          </a:p>
          <a:p>
            <a:pPr lvl="0"/>
            <a:r>
              <a:rPr lang="en-US" sz="1100" dirty="0">
                <a:latin typeface="Spectral"/>
                <a:ea typeface="Merriweather"/>
                <a:cs typeface="Merriweather"/>
                <a:sym typeface="Merriweather"/>
              </a:rPr>
              <a:t>The syntax is:</a:t>
            </a:r>
          </a:p>
          <a:p>
            <a:pPr lvl="0"/>
            <a:r>
              <a:rPr lang="en-US" sz="1100" b="1" dirty="0">
                <a:latin typeface="Spectral"/>
                <a:ea typeface="Merriweather"/>
                <a:cs typeface="Merriweather"/>
                <a:sym typeface="Merriweather"/>
              </a:rPr>
              <a:t>reduce(function, sequence[, initial])</a:t>
            </a:r>
          </a:p>
          <a:p>
            <a:pPr lvl="0"/>
            <a:endParaRPr lang="en-US" sz="1100" dirty="0">
              <a:latin typeface="Spectral"/>
              <a:ea typeface="Merriweather"/>
              <a:cs typeface="Merriweather"/>
              <a:sym typeface="Merriweather"/>
            </a:endParaRPr>
          </a:p>
          <a:p>
            <a:pPr lvl="0"/>
            <a:r>
              <a:rPr lang="en-US" sz="1100" dirty="0">
                <a:latin typeface="Spectral"/>
                <a:ea typeface="Merriweather"/>
                <a:cs typeface="Merriweather"/>
                <a:sym typeface="Merriweather"/>
              </a:rPr>
              <a:t>from </a:t>
            </a:r>
            <a:r>
              <a:rPr lang="en-US" sz="1100" dirty="0" err="1">
                <a:latin typeface="Spectral"/>
                <a:ea typeface="Merriweather"/>
                <a:cs typeface="Merriweather"/>
                <a:sym typeface="Merriweather"/>
              </a:rPr>
              <a:t>functools</a:t>
            </a:r>
            <a:r>
              <a:rPr lang="en-US" sz="1100" dirty="0">
                <a:latin typeface="Spectral"/>
                <a:ea typeface="Merriweather"/>
                <a:cs typeface="Merriweather"/>
                <a:sym typeface="Merriweather"/>
              </a:rPr>
              <a:t> import reduce</a:t>
            </a:r>
          </a:p>
          <a:p>
            <a:pPr lvl="0"/>
            <a:r>
              <a:rPr lang="en-US" sz="1100" dirty="0">
                <a:latin typeface="Spectral"/>
                <a:ea typeface="Merriweather"/>
                <a:cs typeface="Merriweather"/>
                <a:sym typeface="Merriweather"/>
              </a:rPr>
              <a:t>list = [2, 4, 7, 3]</a:t>
            </a:r>
          </a:p>
          <a:p>
            <a:pPr lvl="0"/>
            <a:r>
              <a:rPr lang="en-US" sz="1100" dirty="0">
                <a:latin typeface="Spectral"/>
                <a:ea typeface="Merriweather"/>
                <a:cs typeface="Merriweather"/>
                <a:sym typeface="Merriweather"/>
              </a:rPr>
              <a:t>print(reduce(lambda x, y: x + y, list))</a:t>
            </a:r>
          </a:p>
          <a:p>
            <a:pPr lvl="0"/>
            <a:r>
              <a:rPr lang="en-US" sz="1100" dirty="0">
                <a:latin typeface="Spectral"/>
                <a:ea typeface="Merriweather"/>
                <a:cs typeface="Merriweather"/>
                <a:sym typeface="Merriweather"/>
              </a:rPr>
              <a:t>print("With an initial value: " + str(reduce(lambda x, y: x + y, list, 10)))</a:t>
            </a:r>
          </a:p>
          <a:p>
            <a:pPr lvl="0"/>
            <a:endParaRPr lang="en-US" sz="1100" dirty="0">
              <a:latin typeface="Spectral"/>
              <a:ea typeface="Merriweather"/>
              <a:cs typeface="Merriweather"/>
              <a:sym typeface="Merriweather"/>
            </a:endParaRPr>
          </a:p>
          <a:p>
            <a:pPr lvl="0"/>
            <a:r>
              <a:rPr lang="en-US" sz="1100" b="1" dirty="0">
                <a:latin typeface="Spectral"/>
                <a:ea typeface="Merriweather"/>
                <a:cs typeface="Merriweather"/>
                <a:sym typeface="Merriweather"/>
              </a:rPr>
              <a:t>Output:</a:t>
            </a:r>
          </a:p>
          <a:p>
            <a:pPr lvl="0"/>
            <a:r>
              <a:rPr lang="en-US" sz="1100" dirty="0">
                <a:latin typeface="Spectral"/>
                <a:ea typeface="Merriweather"/>
                <a:cs typeface="Merriweather"/>
                <a:sym typeface="Merriweather"/>
              </a:rPr>
              <a:t>16</a:t>
            </a:r>
          </a:p>
          <a:p>
            <a:pPr lvl="0"/>
            <a:r>
              <a:rPr lang="en-US" sz="1100" dirty="0">
                <a:latin typeface="Spectral"/>
                <a:ea typeface="Merriweather"/>
                <a:cs typeface="Merriweather"/>
                <a:sym typeface="Merriweather"/>
              </a:rPr>
              <a:t>With an initial value: 26</a:t>
            </a:r>
          </a:p>
        </p:txBody>
      </p:sp>
    </p:spTree>
    <p:extLst>
      <p:ext uri="{BB962C8B-B14F-4D97-AF65-F5344CB8AC3E}">
        <p14:creationId xmlns:p14="http://schemas.microsoft.com/office/powerpoint/2010/main" val="8600542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459699-04BD-D15A-C435-50D636CAD0B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88575E8E-11BF-CAC9-C3B1-278971C02B2A}"/>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AAD62174-47E3-5C5D-9FBE-796BC0FE00E1}"/>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68E544AE-AEC1-F400-4083-E608780749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D58EA1C5-301B-EAFB-FBA7-979B1C50799D}"/>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009A0A35-DD9A-EB04-8685-8E77DA2710B2}"/>
              </a:ext>
            </a:extLst>
          </p:cNvPr>
          <p:cNvSpPr/>
          <p:nvPr/>
        </p:nvSpPr>
        <p:spPr>
          <a:xfrm>
            <a:off x="2066925" y="577933"/>
            <a:ext cx="7010400" cy="1323439"/>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36. </a:t>
            </a:r>
            <a:r>
              <a:rPr lang="en" sz="4000" dirty="0">
                <a:ln w="0"/>
                <a:effectLst>
                  <a:outerShdw blurRad="38100" dist="19050" dir="2700000" algn="tl" rotWithShape="0">
                    <a:schemeClr val="dk1">
                      <a:alpha val="40000"/>
                    </a:schemeClr>
                  </a:outerShdw>
                </a:effectLst>
              </a:rPr>
              <a:t>Difference between Shallow Copy and Deep Copy?</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65EEDEF4-BFFE-256A-41B8-AB1D09307FDE}"/>
              </a:ext>
            </a:extLst>
          </p:cNvPr>
          <p:cNvSpPr txBox="1"/>
          <p:nvPr/>
        </p:nvSpPr>
        <p:spPr>
          <a:xfrm>
            <a:off x="590551" y="2472388"/>
            <a:ext cx="11023599" cy="3631733"/>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a:r>
              <a:rPr lang="en-US" sz="1400" b="1" dirty="0">
                <a:highlight>
                  <a:schemeClr val="lt1"/>
                </a:highlight>
                <a:latin typeface="Spectral"/>
                <a:ea typeface="Merriweather"/>
                <a:cs typeface="Merriweather"/>
                <a:sym typeface="Merriweather"/>
              </a:rPr>
              <a:t>Shallow Copy:</a:t>
            </a:r>
          </a:p>
          <a:p>
            <a:pPr lvl="0"/>
            <a:r>
              <a:rPr lang="en-US" sz="1400" dirty="0">
                <a:highlight>
                  <a:schemeClr val="lt1"/>
                </a:highlight>
                <a:latin typeface="Spectral"/>
                <a:ea typeface="Merriweather"/>
                <a:cs typeface="Merriweather"/>
                <a:sym typeface="Merriweather"/>
              </a:rPr>
              <a:t>Shallow copies duplicate as little as possible. A shallow copy of a collection is a copy of the collection structure, not the elements. With a shallow copy, two collections now share the individual elements.</a:t>
            </a:r>
          </a:p>
          <a:p>
            <a:pPr lvl="0"/>
            <a:endParaRPr lang="en-US" sz="1400" dirty="0">
              <a:highlight>
                <a:schemeClr val="lt1"/>
              </a:highlight>
              <a:latin typeface="Spectral"/>
              <a:ea typeface="Merriweather"/>
              <a:cs typeface="Merriweather"/>
              <a:sym typeface="Merriweather"/>
            </a:endParaRPr>
          </a:p>
          <a:p>
            <a:pPr lvl="0"/>
            <a:r>
              <a:rPr lang="en-US" sz="1400" dirty="0">
                <a:highlight>
                  <a:schemeClr val="lt1"/>
                </a:highlight>
                <a:latin typeface="Spectral"/>
                <a:ea typeface="Merriweather"/>
                <a:cs typeface="Merriweather"/>
                <a:sym typeface="Merriweather"/>
              </a:rPr>
              <a:t>Shallow copying is creating a new object and then copying the non static fields of the current object to the new object. If the field is a value type, a bit by bit copy of the field is performed. If the field is a reference type, the reference is copied but the referred object is not, therefore the original object and its clone refer to the same object.</a:t>
            </a:r>
          </a:p>
          <a:p>
            <a:pPr lvl="0"/>
            <a:endParaRPr lang="en-US" sz="1400" dirty="0">
              <a:highlight>
                <a:schemeClr val="lt1"/>
              </a:highlight>
              <a:latin typeface="Spectral"/>
              <a:ea typeface="Merriweather"/>
              <a:cs typeface="Merriweather"/>
              <a:sym typeface="Merriweather"/>
            </a:endParaRPr>
          </a:p>
          <a:p>
            <a:pPr lvl="0"/>
            <a:endParaRPr lang="en-US" sz="1400" dirty="0">
              <a:highlight>
                <a:schemeClr val="lt1"/>
              </a:highlight>
              <a:latin typeface="Spectral"/>
              <a:ea typeface="Merriweather"/>
              <a:cs typeface="Merriweather"/>
              <a:sym typeface="Merriweather"/>
            </a:endParaRPr>
          </a:p>
          <a:p>
            <a:pPr lvl="0"/>
            <a:r>
              <a:rPr lang="en-US" sz="1400" b="1" dirty="0">
                <a:highlight>
                  <a:schemeClr val="lt1"/>
                </a:highlight>
                <a:latin typeface="Spectral"/>
                <a:ea typeface="Merriweather"/>
                <a:cs typeface="Merriweather"/>
                <a:sym typeface="Merriweather"/>
              </a:rPr>
              <a:t>Deep Copy:</a:t>
            </a:r>
          </a:p>
          <a:p>
            <a:pPr lvl="0"/>
            <a:r>
              <a:rPr lang="en-US" sz="1400" dirty="0">
                <a:highlight>
                  <a:schemeClr val="lt1"/>
                </a:highlight>
                <a:latin typeface="Spectral"/>
                <a:ea typeface="Merriweather"/>
                <a:cs typeface="Merriweather"/>
                <a:sym typeface="Merriweather"/>
              </a:rPr>
              <a:t>Deep copies duplicate everything. A deep copy of a collection is two collections with all of the elements in the original collection duplicated.</a:t>
            </a:r>
          </a:p>
          <a:p>
            <a:pPr lvl="0"/>
            <a:endParaRPr lang="en-US" sz="1400" dirty="0">
              <a:highlight>
                <a:schemeClr val="lt1"/>
              </a:highlight>
              <a:latin typeface="Spectral"/>
              <a:ea typeface="Merriweather"/>
              <a:cs typeface="Merriweather"/>
              <a:sym typeface="Merriweather"/>
            </a:endParaRPr>
          </a:p>
          <a:p>
            <a:pPr lvl="0"/>
            <a:r>
              <a:rPr lang="en-US" sz="1400" dirty="0">
                <a:highlight>
                  <a:schemeClr val="lt1"/>
                </a:highlight>
                <a:latin typeface="Spectral"/>
                <a:ea typeface="Merriweather"/>
                <a:cs typeface="Merriweather"/>
                <a:sym typeface="Merriweather"/>
              </a:rPr>
              <a:t>Deep copy is creating a new object and then copying the non-static fields of the current object to the new object. If a field is a value type, a bit by bit copy of the field is performed. If a field is a reference type, a new copy of the referred object is performed. A deep copy of an object is a new object with entirely new instance variables, it does not share objects with the old. While performing Deep Copy the classes to be cloned must be flagged as [Serializable].</a:t>
            </a:r>
          </a:p>
        </p:txBody>
      </p:sp>
    </p:spTree>
    <p:extLst>
      <p:ext uri="{BB962C8B-B14F-4D97-AF65-F5344CB8AC3E}">
        <p14:creationId xmlns:p14="http://schemas.microsoft.com/office/powerpoint/2010/main" val="17869493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EC653C-3E17-D2C9-0D01-B152B121EB4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B45CB06-EF2E-034F-191D-FBB3699AB6AD}"/>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6BCA006D-7BFA-EC24-CE6B-DF91C6B30A76}"/>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31F57236-C18F-1936-300D-C8F5E135D2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0BBEA91E-AFBC-F7ED-0480-79BFCDA655F4}"/>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7B29850B-2BAF-4050-3AC9-0EFA917F7200}"/>
              </a:ext>
            </a:extLst>
          </p:cNvPr>
          <p:cNvSpPr/>
          <p:nvPr/>
        </p:nvSpPr>
        <p:spPr>
          <a:xfrm>
            <a:off x="2066924" y="577933"/>
            <a:ext cx="8601075" cy="1323439"/>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37. </a:t>
            </a:r>
            <a:r>
              <a:rPr lang="en" sz="4000" dirty="0">
                <a:ln w="0"/>
                <a:effectLst>
                  <a:outerShdw blurRad="38100" dist="19050" dir="2700000" algn="tl" rotWithShape="0">
                    <a:schemeClr val="dk1">
                      <a:alpha val="40000"/>
                    </a:schemeClr>
                  </a:outerShdw>
                </a:effectLst>
              </a:rPr>
              <a:t>What does MONKEY PATCHING refer to in python?</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D0640AF2-D8BF-8878-82C3-108DA05139D5}"/>
              </a:ext>
            </a:extLst>
          </p:cNvPr>
          <p:cNvSpPr txBox="1"/>
          <p:nvPr/>
        </p:nvSpPr>
        <p:spPr>
          <a:xfrm>
            <a:off x="590551" y="2472388"/>
            <a:ext cx="5505449" cy="3908732"/>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r>
              <a:rPr lang="en-US" sz="1200" dirty="0">
                <a:highlight>
                  <a:schemeClr val="lt1"/>
                </a:highlight>
                <a:latin typeface="Spectral"/>
              </a:rPr>
              <a:t>In Python, </a:t>
            </a:r>
            <a:r>
              <a:rPr lang="en-US" sz="1200" b="1" dirty="0">
                <a:highlight>
                  <a:schemeClr val="lt1"/>
                </a:highlight>
                <a:latin typeface="Spectral"/>
              </a:rPr>
              <a:t>monkey patching</a:t>
            </a:r>
            <a:r>
              <a:rPr lang="en-US" sz="1200" dirty="0">
                <a:highlight>
                  <a:schemeClr val="lt1"/>
                </a:highlight>
                <a:latin typeface="Spectral"/>
              </a:rPr>
              <a:t> means </a:t>
            </a:r>
            <a:r>
              <a:rPr lang="en-US" sz="1200" b="1" dirty="0">
                <a:highlight>
                  <a:schemeClr val="lt1"/>
                </a:highlight>
                <a:latin typeface="Spectral"/>
              </a:rPr>
              <a:t>modifying or extending code at runtime without changing the original source code</a:t>
            </a:r>
            <a:r>
              <a:rPr lang="en-US" sz="1200" dirty="0">
                <a:highlight>
                  <a:schemeClr val="lt1"/>
                </a:highlight>
                <a:latin typeface="Spectral"/>
              </a:rPr>
              <a:t> usually by replacing methods, attributes, or classes dynamically.</a:t>
            </a:r>
          </a:p>
          <a:p>
            <a:endParaRPr lang="en-US" sz="400" dirty="0">
              <a:highlight>
                <a:schemeClr val="lt1"/>
              </a:highlight>
              <a:latin typeface="Spectral"/>
            </a:endParaRPr>
          </a:p>
          <a:p>
            <a:r>
              <a:rPr lang="en-US" sz="1400" b="1" dirty="0">
                <a:latin typeface="Spectral"/>
              </a:rPr>
              <a:t>Key Points</a:t>
            </a:r>
          </a:p>
          <a:p>
            <a:pPr marL="285750" indent="-285750">
              <a:buFont typeface="Wingdings" panose="05000000000000000000" pitchFamily="2" charset="2"/>
              <a:buChar char="§"/>
            </a:pPr>
            <a:r>
              <a:rPr lang="en-US" sz="1200" dirty="0">
                <a:latin typeface="Spectral"/>
              </a:rPr>
              <a:t>Done </a:t>
            </a:r>
            <a:r>
              <a:rPr lang="en-US" sz="1200" b="1" dirty="0">
                <a:latin typeface="Spectral"/>
              </a:rPr>
              <a:t>at runtime</a:t>
            </a:r>
            <a:r>
              <a:rPr lang="en-US" sz="1200" dirty="0">
                <a:latin typeface="Spectral"/>
              </a:rPr>
              <a:t> (while the program is running).</a:t>
            </a:r>
          </a:p>
          <a:p>
            <a:pPr marL="285750" indent="-285750">
              <a:buFont typeface="Wingdings" panose="05000000000000000000" pitchFamily="2" charset="2"/>
              <a:buChar char="§"/>
            </a:pPr>
            <a:r>
              <a:rPr lang="en-US" sz="1200" dirty="0">
                <a:latin typeface="Spectral"/>
              </a:rPr>
              <a:t>Often used to </a:t>
            </a:r>
            <a:r>
              <a:rPr lang="en-US" sz="1200" b="1" dirty="0">
                <a:latin typeface="Spectral"/>
              </a:rPr>
              <a:t>fix bugs</a:t>
            </a:r>
            <a:r>
              <a:rPr lang="en-US" sz="1200" dirty="0">
                <a:latin typeface="Spectral"/>
              </a:rPr>
              <a:t>, </a:t>
            </a:r>
            <a:r>
              <a:rPr lang="en-US" sz="1200" b="1" dirty="0">
                <a:latin typeface="Spectral"/>
              </a:rPr>
              <a:t>add features</a:t>
            </a:r>
            <a:r>
              <a:rPr lang="en-US" sz="1200" dirty="0">
                <a:latin typeface="Spectral"/>
              </a:rPr>
              <a:t>, or </a:t>
            </a:r>
            <a:r>
              <a:rPr lang="en-US" sz="1200" b="1" dirty="0">
                <a:latin typeface="Spectral"/>
              </a:rPr>
              <a:t>change behavior</a:t>
            </a:r>
            <a:r>
              <a:rPr lang="en-US" sz="1200" dirty="0">
                <a:latin typeface="Spectral"/>
              </a:rPr>
              <a:t> in libraries you can’t modify directly.</a:t>
            </a:r>
          </a:p>
          <a:p>
            <a:pPr marL="285750" indent="-285750">
              <a:buFont typeface="Wingdings" panose="05000000000000000000" pitchFamily="2" charset="2"/>
              <a:buChar char="§"/>
            </a:pPr>
            <a:r>
              <a:rPr lang="en-US" sz="1200" dirty="0">
                <a:latin typeface="Spectral"/>
              </a:rPr>
              <a:t>Works because Python is </a:t>
            </a:r>
            <a:r>
              <a:rPr lang="en-US" sz="1200" b="1" dirty="0">
                <a:latin typeface="Spectral"/>
              </a:rPr>
              <a:t>highly dynamic</a:t>
            </a:r>
            <a:r>
              <a:rPr lang="en-US" sz="1200" dirty="0">
                <a:latin typeface="Spectral"/>
              </a:rPr>
              <a:t> — classes and functions can be reassigned on the fly.</a:t>
            </a:r>
          </a:p>
          <a:p>
            <a:endParaRPr lang="en-US" sz="400" dirty="0">
              <a:latin typeface="Spectral"/>
            </a:endParaRPr>
          </a:p>
          <a:p>
            <a:pPr lvl="0" eaLnBrk="0" fontAlgn="base" hangingPunct="0">
              <a:spcBef>
                <a:spcPct val="0"/>
              </a:spcBef>
              <a:spcAft>
                <a:spcPct val="0"/>
              </a:spcAft>
            </a:pPr>
            <a:r>
              <a:rPr lang="en-US" altLang="en-US" sz="1400" b="1" dirty="0">
                <a:latin typeface="Spectral"/>
              </a:rPr>
              <a:t>Common Uses</a:t>
            </a:r>
          </a:p>
          <a:p>
            <a:pPr marL="285750" lvl="0" indent="-285750" eaLnBrk="0" fontAlgn="base" hangingPunct="0">
              <a:spcBef>
                <a:spcPct val="0"/>
              </a:spcBef>
              <a:spcAft>
                <a:spcPct val="0"/>
              </a:spcAft>
              <a:buFont typeface="Wingdings" panose="05000000000000000000" pitchFamily="2" charset="2"/>
              <a:buChar char="§"/>
            </a:pPr>
            <a:r>
              <a:rPr lang="en-US" altLang="en-US" sz="1200" b="1" dirty="0">
                <a:latin typeface="Spectral"/>
              </a:rPr>
              <a:t>Testing</a:t>
            </a:r>
            <a:r>
              <a:rPr lang="en-US" altLang="en-US" sz="1200" dirty="0">
                <a:latin typeface="Spectral"/>
              </a:rPr>
              <a:t>: Mocking certain methods (e.g., network calls) without touching the original code.</a:t>
            </a:r>
          </a:p>
          <a:p>
            <a:pPr marL="285750" lvl="0" indent="-285750" eaLnBrk="0" fontAlgn="base" hangingPunct="0">
              <a:spcBef>
                <a:spcPct val="0"/>
              </a:spcBef>
              <a:spcAft>
                <a:spcPct val="0"/>
              </a:spcAft>
              <a:buFont typeface="Wingdings" panose="05000000000000000000" pitchFamily="2" charset="2"/>
              <a:buChar char="§"/>
            </a:pPr>
            <a:r>
              <a:rPr lang="en-US" altLang="en-US" sz="1200" b="1" dirty="0">
                <a:latin typeface="Spectral"/>
              </a:rPr>
              <a:t>Patching bugs</a:t>
            </a:r>
            <a:r>
              <a:rPr lang="en-US" altLang="en-US" sz="1200" dirty="0">
                <a:latin typeface="Spectral"/>
              </a:rPr>
              <a:t> in third-party libraries until an official fix is released.</a:t>
            </a:r>
          </a:p>
          <a:p>
            <a:pPr marL="285750" lvl="0" indent="-285750" eaLnBrk="0" fontAlgn="base" hangingPunct="0">
              <a:spcBef>
                <a:spcPct val="0"/>
              </a:spcBef>
              <a:spcAft>
                <a:spcPct val="0"/>
              </a:spcAft>
              <a:buFont typeface="Wingdings" panose="05000000000000000000" pitchFamily="2" charset="2"/>
              <a:buChar char="§"/>
            </a:pPr>
            <a:r>
              <a:rPr lang="en-US" altLang="en-US" sz="1200" b="1" dirty="0">
                <a:latin typeface="Spectral"/>
              </a:rPr>
              <a:t>Dynamic feature injection</a:t>
            </a:r>
            <a:r>
              <a:rPr lang="en-US" altLang="en-US" sz="1200" dirty="0">
                <a:latin typeface="Spectral"/>
              </a:rPr>
              <a:t> for plugins.</a:t>
            </a:r>
          </a:p>
          <a:p>
            <a:endParaRPr lang="en-US" sz="900" dirty="0">
              <a:latin typeface="Spectral"/>
            </a:endParaRPr>
          </a:p>
          <a:p>
            <a:pPr lvl="0" eaLnBrk="0" fontAlgn="base" hangingPunct="0">
              <a:spcBef>
                <a:spcPct val="0"/>
              </a:spcBef>
              <a:spcAft>
                <a:spcPct val="0"/>
              </a:spcAft>
            </a:pPr>
            <a:r>
              <a:rPr lang="en-US" altLang="en-US" sz="1400" b="1" dirty="0">
                <a:latin typeface="Spectral"/>
              </a:rPr>
              <a:t>Risks</a:t>
            </a:r>
          </a:p>
          <a:p>
            <a:pPr marL="285750" lvl="0" indent="-285750" eaLnBrk="0" fontAlgn="base" hangingPunct="0">
              <a:spcBef>
                <a:spcPct val="0"/>
              </a:spcBef>
              <a:spcAft>
                <a:spcPct val="0"/>
              </a:spcAft>
              <a:buFont typeface="Wingdings" panose="05000000000000000000" pitchFamily="2" charset="2"/>
              <a:buChar char="§"/>
            </a:pPr>
            <a:r>
              <a:rPr lang="en-US" altLang="en-US" sz="1200" dirty="0">
                <a:latin typeface="Spectral"/>
              </a:rPr>
              <a:t>Can make code </a:t>
            </a:r>
            <a:r>
              <a:rPr lang="en-US" altLang="en-US" sz="1200" b="1" dirty="0">
                <a:latin typeface="Spectral"/>
              </a:rPr>
              <a:t>hard to read and debug</a:t>
            </a:r>
            <a:r>
              <a:rPr lang="en-US" altLang="en-US" sz="1200" dirty="0">
                <a:latin typeface="Spectral"/>
              </a:rPr>
              <a:t>.</a:t>
            </a:r>
          </a:p>
          <a:p>
            <a:pPr marL="285750" lvl="0" indent="-285750" eaLnBrk="0" fontAlgn="base" hangingPunct="0">
              <a:spcBef>
                <a:spcPct val="0"/>
              </a:spcBef>
              <a:spcAft>
                <a:spcPct val="0"/>
              </a:spcAft>
              <a:buFont typeface="Wingdings" panose="05000000000000000000" pitchFamily="2" charset="2"/>
              <a:buChar char="§"/>
            </a:pPr>
            <a:r>
              <a:rPr lang="en-US" altLang="en-US" sz="1200" dirty="0">
                <a:latin typeface="Spectral"/>
              </a:rPr>
              <a:t>May cause </a:t>
            </a:r>
            <a:r>
              <a:rPr lang="en-US" altLang="en-US" sz="1200" b="1" dirty="0">
                <a:latin typeface="Spectral"/>
              </a:rPr>
              <a:t>unexpected side effects</a:t>
            </a:r>
            <a:r>
              <a:rPr lang="en-US" altLang="en-US" sz="1200" dirty="0">
                <a:latin typeface="Spectral"/>
              </a:rPr>
              <a:t> if multiple patches interfere.</a:t>
            </a:r>
          </a:p>
          <a:p>
            <a:pPr marL="285750" lvl="0" indent="-285750" eaLnBrk="0" fontAlgn="base" hangingPunct="0">
              <a:spcBef>
                <a:spcPct val="0"/>
              </a:spcBef>
              <a:spcAft>
                <a:spcPct val="0"/>
              </a:spcAft>
              <a:buFont typeface="Wingdings" panose="05000000000000000000" pitchFamily="2" charset="2"/>
              <a:buChar char="§"/>
            </a:pPr>
            <a:r>
              <a:rPr lang="en-US" altLang="en-US" sz="1200" dirty="0">
                <a:latin typeface="Spectral"/>
              </a:rPr>
              <a:t>If the library updates, your patch might break.</a:t>
            </a:r>
          </a:p>
        </p:txBody>
      </p:sp>
      <p:pic>
        <p:nvPicPr>
          <p:cNvPr id="7" name="Picture 6">
            <a:extLst>
              <a:ext uri="{FF2B5EF4-FFF2-40B4-BE49-F238E27FC236}">
                <a16:creationId xmlns:a16="http://schemas.microsoft.com/office/drawing/2014/main" id="{3DBB2075-C85A-B2D4-E8BD-C4021B707049}"/>
              </a:ext>
            </a:extLst>
          </p:cNvPr>
          <p:cNvPicPr>
            <a:picLocks noChangeAspect="1"/>
          </p:cNvPicPr>
          <p:nvPr/>
        </p:nvPicPr>
        <p:blipFill>
          <a:blip r:embed="rId3">
            <a:extLst>
              <a:ext uri="{28A0092B-C50C-407E-A947-70E740481C1C}">
                <a14:useLocalDpi xmlns:a14="http://schemas.microsoft.com/office/drawing/2010/main" val="0"/>
              </a:ext>
            </a:extLst>
          </a:blip>
          <a:srcRect l="5563" t="7083" r="5883" b="7222"/>
          <a:stretch>
            <a:fillRect/>
          </a:stretch>
        </p:blipFill>
        <p:spPr>
          <a:xfrm>
            <a:off x="6171559" y="2348676"/>
            <a:ext cx="5569591" cy="4145281"/>
          </a:xfrm>
          <a:prstGeom prst="rect">
            <a:avLst/>
          </a:prstGeom>
          <a:ln>
            <a:noFill/>
          </a:ln>
          <a:effectLst>
            <a:softEdge rad="112500"/>
          </a:effectLst>
        </p:spPr>
      </p:pic>
    </p:spTree>
    <p:extLst>
      <p:ext uri="{BB962C8B-B14F-4D97-AF65-F5344CB8AC3E}">
        <p14:creationId xmlns:p14="http://schemas.microsoft.com/office/powerpoint/2010/main" val="4253806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E263F-5EED-0D17-D34E-C36DA9C69230}"/>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F3F15B9-81EC-7F30-BFAA-BD12B3A5059C}"/>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A0EC2317-DDFF-C0CA-135A-390F53B28B5A}"/>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8F995DC0-F301-ED53-2266-234913C3DF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C44B17A-2582-CEF6-FAF4-12D1515B8A92}"/>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Graphic 7" descr="Books with solid fill">
            <a:extLst>
              <a:ext uri="{FF2B5EF4-FFF2-40B4-BE49-F238E27FC236}">
                <a16:creationId xmlns:a16="http://schemas.microsoft.com/office/drawing/2014/main" id="{BF9BFFFF-ECA1-2579-CCD9-79B9EF0ED1F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56510" y="5471482"/>
            <a:ext cx="728507" cy="728507"/>
          </a:xfrm>
          <a:prstGeom prst="rect">
            <a:avLst/>
          </a:prstGeom>
        </p:spPr>
      </p:pic>
      <p:pic>
        <p:nvPicPr>
          <p:cNvPr id="10" name="Graphic 9" descr="Lightbulb with solid fill">
            <a:extLst>
              <a:ext uri="{FF2B5EF4-FFF2-40B4-BE49-F238E27FC236}">
                <a16:creationId xmlns:a16="http://schemas.microsoft.com/office/drawing/2014/main" id="{526CA344-C07E-A742-22B6-B9890E5FAB6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42927" y="5471482"/>
            <a:ext cx="716921" cy="716921"/>
          </a:xfrm>
          <a:prstGeom prst="rect">
            <a:avLst/>
          </a:prstGeom>
        </p:spPr>
      </p:pic>
      <p:pic>
        <p:nvPicPr>
          <p:cNvPr id="12" name="Graphic 11" descr="Graduation cap with solid fill">
            <a:extLst>
              <a:ext uri="{FF2B5EF4-FFF2-40B4-BE49-F238E27FC236}">
                <a16:creationId xmlns:a16="http://schemas.microsoft.com/office/drawing/2014/main" id="{186BEE38-2D96-75BD-6042-D89639A11FC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4200" y="5363029"/>
            <a:ext cx="914400" cy="914400"/>
          </a:xfrm>
          <a:prstGeom prst="rect">
            <a:avLst/>
          </a:prstGeom>
        </p:spPr>
      </p:pic>
      <p:sp>
        <p:nvSpPr>
          <p:cNvPr id="13" name="Rectangle 12">
            <a:extLst>
              <a:ext uri="{FF2B5EF4-FFF2-40B4-BE49-F238E27FC236}">
                <a16:creationId xmlns:a16="http://schemas.microsoft.com/office/drawing/2014/main" id="{29225987-74EE-DAB5-1EA3-B10C00E8203B}"/>
              </a:ext>
            </a:extLst>
          </p:cNvPr>
          <p:cNvSpPr/>
          <p:nvPr/>
        </p:nvSpPr>
        <p:spPr>
          <a:xfrm>
            <a:off x="2159000" y="439671"/>
            <a:ext cx="9448800" cy="1569660"/>
          </a:xfrm>
          <a:prstGeom prst="rect">
            <a:avLst/>
          </a:prstGeom>
          <a:noFill/>
        </p:spPr>
        <p:txBody>
          <a:bodyPr wrap="square" lIns="91440" tIns="45720" rIns="91440" bIns="45720">
            <a:spAutoFit/>
          </a:bodyPr>
          <a:lstStyle/>
          <a:p>
            <a:pPr algn="ctr"/>
            <a:r>
              <a:rPr lang="en-US" sz="4800" b="0" cap="none" spc="0" dirty="0">
                <a:ln w="0"/>
                <a:solidFill>
                  <a:schemeClr val="tx1"/>
                </a:solidFill>
                <a:effectLst>
                  <a:outerShdw blurRad="38100" dist="19050" dir="2700000" algn="tl" rotWithShape="0">
                    <a:schemeClr val="dk1">
                      <a:alpha val="40000"/>
                    </a:schemeClr>
                  </a:outerShdw>
                </a:effectLst>
              </a:rPr>
              <a:t>3. </a:t>
            </a:r>
            <a:r>
              <a:rPr lang="en" sz="4800" dirty="0">
                <a:ln w="0"/>
                <a:effectLst>
                  <a:outerShdw blurRad="38100" dist="19050" dir="2700000" algn="tl" rotWithShape="0">
                    <a:schemeClr val="dk1">
                      <a:alpha val="40000"/>
                    </a:schemeClr>
                  </a:outerShdw>
                </a:effectLst>
              </a:rPr>
              <a:t>Difference Between List and Dict Comprehension</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14" name="Google Shape;176;p38">
            <a:extLst>
              <a:ext uri="{FF2B5EF4-FFF2-40B4-BE49-F238E27FC236}">
                <a16:creationId xmlns:a16="http://schemas.microsoft.com/office/drawing/2014/main" id="{62FA1C04-9D3B-D88F-74A8-BD7A331CC9E8}"/>
              </a:ext>
            </a:extLst>
          </p:cNvPr>
          <p:cNvSpPr txBox="1">
            <a:spLocks/>
          </p:cNvSpPr>
          <p:nvPr/>
        </p:nvSpPr>
        <p:spPr>
          <a:xfrm>
            <a:off x="375200" y="2514525"/>
            <a:ext cx="5314400" cy="3762904"/>
          </a:xfrm>
          <a:prstGeom prst="rect">
            <a:avLst/>
          </a:prstGeom>
          <a:solidFill>
            <a:srgbClr val="EEEEEE"/>
          </a:solidFill>
        </p:spPr>
        <p:txBody>
          <a:bodyPr spcFirstLastPara="1" vert="horz" wrap="square" lIns="91425" tIns="91425" rIns="91425" bIns="91425" rtlCol="0" anchor="t" anchorCtr="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pPr>
            <a:r>
              <a:rPr lang="en-US" sz="3200" b="1" dirty="0">
                <a:solidFill>
                  <a:schemeClr val="dk1"/>
                </a:solidFill>
                <a:latin typeface="Spectral"/>
                <a:ea typeface="Merriweather"/>
                <a:cs typeface="Merriweather"/>
                <a:sym typeface="Merriweather"/>
              </a:rPr>
              <a:t>LIST COMPREHENSION</a:t>
            </a:r>
          </a:p>
          <a:p>
            <a:pPr lvl="0" algn="l">
              <a:lnSpc>
                <a:spcPct val="100000"/>
              </a:lnSpc>
              <a:spcBef>
                <a:spcPts val="0"/>
              </a:spcBef>
            </a:pPr>
            <a:r>
              <a:rPr lang="en-US" sz="1800" b="1" dirty="0">
                <a:latin typeface="Spectral"/>
                <a:ea typeface="Merriweather"/>
                <a:cs typeface="Merriweather"/>
                <a:sym typeface="Merriweather"/>
              </a:rPr>
              <a:t>Syntax:</a:t>
            </a:r>
          </a:p>
          <a:p>
            <a:pPr lvl="0" algn="l">
              <a:lnSpc>
                <a:spcPct val="100000"/>
              </a:lnSpc>
              <a:spcBef>
                <a:spcPts val="0"/>
              </a:spcBef>
            </a:pPr>
            <a:endParaRPr lang="en-US" sz="1800" dirty="0">
              <a:latin typeface="Spectral"/>
              <a:ea typeface="Merriweather"/>
              <a:cs typeface="Merriweather"/>
              <a:sym typeface="Merriweather"/>
            </a:endParaRPr>
          </a:p>
          <a:p>
            <a:pPr lvl="0" algn="l">
              <a:lnSpc>
                <a:spcPct val="100000"/>
              </a:lnSpc>
              <a:spcBef>
                <a:spcPts val="0"/>
              </a:spcBef>
            </a:pPr>
            <a:r>
              <a:rPr lang="en-US" sz="1800" dirty="0">
                <a:latin typeface="Spectral"/>
                <a:ea typeface="Merriweather"/>
                <a:cs typeface="Merriweather"/>
                <a:sym typeface="Merriweather"/>
              </a:rPr>
              <a:t>    [expression for item in </a:t>
            </a:r>
            <a:r>
              <a:rPr lang="en-US" sz="1800" dirty="0" err="1">
                <a:latin typeface="Spectral"/>
                <a:ea typeface="Merriweather"/>
                <a:cs typeface="Merriweather"/>
                <a:sym typeface="Merriweather"/>
              </a:rPr>
              <a:t>iterable</a:t>
            </a:r>
            <a:r>
              <a:rPr lang="en-US" sz="1800" dirty="0">
                <a:latin typeface="Spectral"/>
                <a:ea typeface="Merriweather"/>
                <a:cs typeface="Merriweather"/>
                <a:sym typeface="Merriweather"/>
              </a:rPr>
              <a:t> if conditional]</a:t>
            </a:r>
          </a:p>
          <a:p>
            <a:pPr lvl="0" algn="l">
              <a:lnSpc>
                <a:spcPct val="100000"/>
              </a:lnSpc>
              <a:spcBef>
                <a:spcPts val="0"/>
              </a:spcBef>
            </a:pPr>
            <a:endParaRPr lang="en-US" sz="1800" dirty="0">
              <a:latin typeface="Spectral"/>
              <a:ea typeface="Merriweather"/>
              <a:cs typeface="Merriweather"/>
              <a:sym typeface="Merriweather"/>
            </a:endParaRPr>
          </a:p>
          <a:p>
            <a:pPr lvl="0" algn="l">
              <a:lnSpc>
                <a:spcPct val="100000"/>
              </a:lnSpc>
              <a:spcBef>
                <a:spcPts val="0"/>
              </a:spcBef>
            </a:pPr>
            <a:r>
              <a:rPr lang="en-US" sz="1800" b="1" dirty="0">
                <a:latin typeface="Spectral"/>
                <a:ea typeface="Merriweather"/>
                <a:cs typeface="Merriweather"/>
                <a:sym typeface="Merriweather"/>
              </a:rPr>
              <a:t>Example:</a:t>
            </a:r>
          </a:p>
          <a:p>
            <a:pPr lvl="0" algn="l">
              <a:lnSpc>
                <a:spcPct val="100000"/>
              </a:lnSpc>
              <a:spcBef>
                <a:spcPts val="0"/>
              </a:spcBef>
            </a:pPr>
            <a:r>
              <a:rPr lang="en-US" sz="1800" b="1" dirty="0">
                <a:latin typeface="Spectral"/>
                <a:ea typeface="Merriweather"/>
                <a:cs typeface="Merriweather"/>
                <a:sym typeface="Merriweather"/>
              </a:rPr>
              <a:t>Common Way:</a:t>
            </a:r>
          </a:p>
          <a:p>
            <a:pPr lvl="0" algn="l">
              <a:lnSpc>
                <a:spcPct val="100000"/>
              </a:lnSpc>
              <a:spcBef>
                <a:spcPts val="0"/>
              </a:spcBef>
            </a:pPr>
            <a:endParaRPr lang="en-US" sz="1800" b="1" dirty="0">
              <a:latin typeface="Spectral"/>
              <a:ea typeface="Merriweather"/>
              <a:cs typeface="Merriweather"/>
              <a:sym typeface="Merriweather"/>
            </a:endParaRPr>
          </a:p>
          <a:p>
            <a:pPr marL="457200" lvl="0" algn="l">
              <a:lnSpc>
                <a:spcPct val="100000"/>
              </a:lnSpc>
              <a:spcBef>
                <a:spcPts val="0"/>
              </a:spcBef>
            </a:pPr>
            <a:r>
              <a:rPr lang="en-US" sz="1800" dirty="0">
                <a:latin typeface="Spectral"/>
                <a:ea typeface="Merriweather"/>
                <a:cs typeface="Merriweather"/>
                <a:sym typeface="Merriweather"/>
              </a:rPr>
              <a:t>l = []</a:t>
            </a:r>
          </a:p>
          <a:p>
            <a:pPr marL="457200" lvl="0" algn="l">
              <a:lnSpc>
                <a:spcPct val="100000"/>
              </a:lnSpc>
              <a:spcBef>
                <a:spcPts val="0"/>
              </a:spcBef>
            </a:pPr>
            <a:r>
              <a:rPr lang="en-US" sz="1800" dirty="0">
                <a:latin typeface="Spectral"/>
                <a:ea typeface="Merriweather"/>
                <a:cs typeface="Merriweather"/>
                <a:sym typeface="Merriweather"/>
              </a:rPr>
              <a:t>for </a:t>
            </a:r>
            <a:r>
              <a:rPr lang="en-US" sz="1800" dirty="0" err="1">
                <a:latin typeface="Spectral"/>
                <a:ea typeface="Merriweather"/>
                <a:cs typeface="Merriweather"/>
                <a:sym typeface="Merriweather"/>
              </a:rPr>
              <a:t>i</a:t>
            </a:r>
            <a:r>
              <a:rPr lang="en-US" sz="1800" dirty="0">
                <a:latin typeface="Spectral"/>
                <a:ea typeface="Merriweather"/>
                <a:cs typeface="Merriweather"/>
                <a:sym typeface="Merriweather"/>
              </a:rPr>
              <a:t> in range(10):</a:t>
            </a:r>
          </a:p>
          <a:p>
            <a:pPr marL="457200" lvl="0" algn="l">
              <a:lnSpc>
                <a:spcPct val="100000"/>
              </a:lnSpc>
              <a:spcBef>
                <a:spcPts val="0"/>
              </a:spcBef>
            </a:pPr>
            <a:r>
              <a:rPr lang="en-US" sz="1800" dirty="0">
                <a:latin typeface="Spectral"/>
                <a:ea typeface="Merriweather"/>
                <a:cs typeface="Merriweather"/>
                <a:sym typeface="Merriweather"/>
              </a:rPr>
              <a:t>    if i%2:</a:t>
            </a:r>
          </a:p>
          <a:p>
            <a:pPr marL="457200" lvl="0" algn="l">
              <a:lnSpc>
                <a:spcPct val="100000"/>
              </a:lnSpc>
              <a:spcBef>
                <a:spcPts val="0"/>
              </a:spcBef>
            </a:pPr>
            <a:r>
              <a:rPr lang="en-US" sz="1800" dirty="0">
                <a:latin typeface="Spectral"/>
                <a:ea typeface="Merriweather"/>
                <a:cs typeface="Merriweather"/>
                <a:sym typeface="Merriweather"/>
              </a:rPr>
              <a:t>        </a:t>
            </a:r>
            <a:r>
              <a:rPr lang="en-US" sz="1800" dirty="0" err="1">
                <a:latin typeface="Spectral"/>
                <a:ea typeface="Merriweather"/>
                <a:cs typeface="Merriweather"/>
                <a:sym typeface="Merriweather"/>
              </a:rPr>
              <a:t>l.append</a:t>
            </a:r>
            <a:r>
              <a:rPr lang="en-US" sz="1800" dirty="0">
                <a:latin typeface="Spectral"/>
                <a:ea typeface="Merriweather"/>
                <a:cs typeface="Merriweather"/>
                <a:sym typeface="Merriweather"/>
              </a:rPr>
              <a:t>(</a:t>
            </a:r>
            <a:r>
              <a:rPr lang="en-US" sz="1800" dirty="0" err="1">
                <a:latin typeface="Spectral"/>
                <a:ea typeface="Merriweather"/>
                <a:cs typeface="Merriweather"/>
                <a:sym typeface="Merriweather"/>
              </a:rPr>
              <a:t>i</a:t>
            </a:r>
            <a:r>
              <a:rPr lang="en-US" sz="1800" dirty="0">
                <a:latin typeface="Spectral"/>
                <a:ea typeface="Merriweather"/>
                <a:cs typeface="Merriweather"/>
                <a:sym typeface="Merriweather"/>
              </a:rPr>
              <a:t>)</a:t>
            </a:r>
          </a:p>
          <a:p>
            <a:pPr marL="457200" lvl="0" algn="l">
              <a:lnSpc>
                <a:spcPct val="100000"/>
              </a:lnSpc>
              <a:spcBef>
                <a:spcPts val="0"/>
              </a:spcBef>
            </a:pPr>
            <a:r>
              <a:rPr lang="en-US" sz="1800" dirty="0">
                <a:latin typeface="Spectral"/>
                <a:ea typeface="Merriweather"/>
                <a:cs typeface="Merriweather"/>
                <a:sym typeface="Merriweather"/>
              </a:rPr>
              <a:t>print(l)</a:t>
            </a:r>
          </a:p>
          <a:p>
            <a:pPr lvl="0" algn="l">
              <a:lnSpc>
                <a:spcPct val="100000"/>
              </a:lnSpc>
              <a:spcBef>
                <a:spcPts val="0"/>
              </a:spcBef>
            </a:pPr>
            <a:endParaRPr lang="en-US" sz="1800" dirty="0">
              <a:latin typeface="Spectral"/>
              <a:ea typeface="Merriweather"/>
              <a:cs typeface="Merriweather"/>
              <a:sym typeface="Merriweather"/>
            </a:endParaRPr>
          </a:p>
          <a:p>
            <a:pPr lvl="0" algn="l">
              <a:spcBef>
                <a:spcPts val="0"/>
              </a:spcBef>
            </a:pPr>
            <a:r>
              <a:rPr lang="en-US" sz="1800" b="1" dirty="0">
                <a:latin typeface="Spectral"/>
                <a:ea typeface="Merriweather"/>
                <a:cs typeface="Merriweather"/>
                <a:sym typeface="Merriweather"/>
              </a:rPr>
              <a:t>Using List Comprehension:</a:t>
            </a:r>
            <a:endParaRPr lang="en-US" sz="1800" dirty="0">
              <a:latin typeface="Spectral"/>
              <a:ea typeface="Merriweather"/>
              <a:cs typeface="Merriweather"/>
              <a:sym typeface="Merriweather"/>
            </a:endParaRPr>
          </a:p>
          <a:p>
            <a:pPr marL="457200" lvl="0" algn="l">
              <a:lnSpc>
                <a:spcPct val="100000"/>
              </a:lnSpc>
              <a:spcBef>
                <a:spcPts val="0"/>
              </a:spcBef>
            </a:pPr>
            <a:r>
              <a:rPr lang="en-US" sz="1800" dirty="0">
                <a:latin typeface="Spectral"/>
                <a:ea typeface="Merriweather"/>
                <a:cs typeface="Merriweather"/>
                <a:sym typeface="Merriweather"/>
              </a:rPr>
              <a:t>ls = [</a:t>
            </a:r>
            <a:r>
              <a:rPr lang="en-US" sz="1800" dirty="0" err="1">
                <a:latin typeface="Spectral"/>
                <a:ea typeface="Merriweather"/>
                <a:cs typeface="Merriweather"/>
                <a:sym typeface="Merriweather"/>
              </a:rPr>
              <a:t>i</a:t>
            </a:r>
            <a:r>
              <a:rPr lang="en-US" sz="1800" dirty="0">
                <a:latin typeface="Spectral"/>
                <a:ea typeface="Merriweather"/>
                <a:cs typeface="Merriweather"/>
                <a:sym typeface="Merriweather"/>
              </a:rPr>
              <a:t> for </a:t>
            </a:r>
            <a:r>
              <a:rPr lang="en-US" sz="1800" dirty="0" err="1">
                <a:latin typeface="Spectral"/>
                <a:ea typeface="Merriweather"/>
                <a:cs typeface="Merriweather"/>
                <a:sym typeface="Merriweather"/>
              </a:rPr>
              <a:t>i</a:t>
            </a:r>
            <a:r>
              <a:rPr lang="en-US" sz="1800" dirty="0">
                <a:latin typeface="Spectral"/>
                <a:ea typeface="Merriweather"/>
                <a:cs typeface="Merriweather"/>
                <a:sym typeface="Merriweather"/>
              </a:rPr>
              <a:t> in range(10) if i%2]</a:t>
            </a:r>
          </a:p>
          <a:p>
            <a:pPr marL="457200" lvl="0" algn="l">
              <a:lnSpc>
                <a:spcPct val="100000"/>
              </a:lnSpc>
              <a:spcBef>
                <a:spcPts val="0"/>
              </a:spcBef>
            </a:pPr>
            <a:r>
              <a:rPr lang="en-US" sz="1800" dirty="0">
                <a:latin typeface="Spectral"/>
                <a:ea typeface="Merriweather"/>
                <a:cs typeface="Merriweather"/>
                <a:sym typeface="Merriweather"/>
              </a:rPr>
              <a:t>print(ls)</a:t>
            </a:r>
          </a:p>
          <a:p>
            <a:pPr lvl="0" algn="l">
              <a:lnSpc>
                <a:spcPct val="100000"/>
              </a:lnSpc>
              <a:spcBef>
                <a:spcPts val="0"/>
              </a:spcBef>
            </a:pPr>
            <a:endParaRPr lang="en-US" sz="1800" dirty="0">
              <a:latin typeface="Spectral"/>
              <a:ea typeface="Merriweather"/>
              <a:cs typeface="Merriweather"/>
              <a:sym typeface="Merriweather"/>
            </a:endParaRPr>
          </a:p>
          <a:p>
            <a:pPr lvl="0" algn="l">
              <a:lnSpc>
                <a:spcPct val="100000"/>
              </a:lnSpc>
              <a:spcBef>
                <a:spcPts val="0"/>
              </a:spcBef>
            </a:pPr>
            <a:r>
              <a:rPr lang="en-US" sz="1800" b="1" dirty="0">
                <a:latin typeface="Spectral"/>
                <a:ea typeface="Merriweather"/>
                <a:cs typeface="Merriweather"/>
                <a:sym typeface="Merriweather"/>
              </a:rPr>
              <a:t>Output:</a:t>
            </a:r>
          </a:p>
          <a:p>
            <a:pPr lvl="0" algn="l">
              <a:lnSpc>
                <a:spcPct val="100000"/>
              </a:lnSpc>
              <a:spcBef>
                <a:spcPts val="0"/>
              </a:spcBef>
            </a:pPr>
            <a:r>
              <a:rPr lang="en-US" sz="1800" dirty="0">
                <a:latin typeface="Spectral"/>
                <a:ea typeface="Merriweather"/>
                <a:cs typeface="Merriweather"/>
                <a:sym typeface="Merriweather"/>
              </a:rPr>
              <a:t>[1, 3, 5, 7, 9]</a:t>
            </a:r>
            <a:endParaRPr lang="en-US" sz="1800" dirty="0">
              <a:solidFill>
                <a:schemeClr val="dk1"/>
              </a:solidFill>
              <a:latin typeface="Spectral"/>
              <a:ea typeface="Merriweather"/>
              <a:cs typeface="Merriweather"/>
              <a:sym typeface="Merriweather"/>
            </a:endParaRPr>
          </a:p>
        </p:txBody>
      </p:sp>
      <p:sp>
        <p:nvSpPr>
          <p:cNvPr id="15" name="Google Shape;178;p38">
            <a:extLst>
              <a:ext uri="{FF2B5EF4-FFF2-40B4-BE49-F238E27FC236}">
                <a16:creationId xmlns:a16="http://schemas.microsoft.com/office/drawing/2014/main" id="{E5365589-518D-9F9A-9F41-A20C46C08E8F}"/>
              </a:ext>
            </a:extLst>
          </p:cNvPr>
          <p:cNvSpPr txBox="1">
            <a:spLocks/>
          </p:cNvSpPr>
          <p:nvPr/>
        </p:nvSpPr>
        <p:spPr>
          <a:xfrm>
            <a:off x="5974800" y="2514525"/>
            <a:ext cx="5842000" cy="3750969"/>
          </a:xfrm>
          <a:prstGeom prst="rect">
            <a:avLst/>
          </a:prstGeom>
          <a:solidFill>
            <a:srgbClr val="EEEEEE"/>
          </a:solidFill>
          <a:ln w="9525" cap="flat" cmpd="sng">
            <a:noFill/>
            <a:prstDash val="solid"/>
            <a:round/>
            <a:headEnd type="none" w="sm" len="sm"/>
            <a:tailEnd type="none" w="sm" len="sm"/>
          </a:ln>
        </p:spPr>
        <p:txBody>
          <a:bodyPr spcFirstLastPara="1" wrap="square" lIns="91425" tIns="91425" rIns="91425" bIns="91425" anchor="t" anchorCtr="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None/>
            </a:pPr>
            <a:r>
              <a:rPr lang="en-US" sz="3200" b="1" dirty="0">
                <a:solidFill>
                  <a:schemeClr val="dk1"/>
                </a:solidFill>
                <a:latin typeface="Spectral"/>
                <a:ea typeface="Merriweather"/>
                <a:cs typeface="Merriweather"/>
                <a:sym typeface="Merriweather"/>
              </a:rPr>
              <a:t>DICTIONARY COMPREHENSION</a:t>
            </a:r>
            <a:endParaRPr lang="en-US" sz="3200" dirty="0">
              <a:solidFill>
                <a:schemeClr val="dk1"/>
              </a:solidFill>
              <a:latin typeface="Spectral"/>
              <a:ea typeface="Merriweather"/>
              <a:cs typeface="Merriweather"/>
              <a:sym typeface="Merriweather"/>
            </a:endParaRPr>
          </a:p>
          <a:p>
            <a:pPr marL="0" lvl="0" indent="0">
              <a:spcBef>
                <a:spcPts val="0"/>
              </a:spcBef>
              <a:buNone/>
            </a:pPr>
            <a:endParaRPr lang="en-IN" sz="1800" b="1" dirty="0">
              <a:latin typeface="Spectral"/>
              <a:ea typeface="Merriweather"/>
              <a:cs typeface="Merriweather"/>
              <a:sym typeface="Merriweather"/>
            </a:endParaRPr>
          </a:p>
          <a:p>
            <a:pPr marL="0" lvl="0" indent="0">
              <a:spcBef>
                <a:spcPts val="0"/>
              </a:spcBef>
              <a:buNone/>
            </a:pPr>
            <a:r>
              <a:rPr lang="en-IN" sz="1800" b="1" dirty="0">
                <a:latin typeface="Spectral"/>
                <a:ea typeface="Merriweather"/>
                <a:cs typeface="Merriweather"/>
                <a:sym typeface="Merriweather"/>
              </a:rPr>
              <a:t>Syntax :</a:t>
            </a:r>
          </a:p>
          <a:p>
            <a:pPr marL="0" lvl="0" indent="0">
              <a:spcBef>
                <a:spcPts val="0"/>
              </a:spcBef>
              <a:buNone/>
            </a:pPr>
            <a:endParaRPr lang="en-IN" sz="1800" dirty="0">
              <a:latin typeface="Spectral"/>
              <a:ea typeface="Merriweather"/>
              <a:cs typeface="Merriweather"/>
              <a:sym typeface="Merriweather"/>
            </a:endParaRPr>
          </a:p>
          <a:p>
            <a:pPr marL="0" lvl="0" indent="0">
              <a:spcBef>
                <a:spcPts val="0"/>
              </a:spcBef>
              <a:buNone/>
            </a:pPr>
            <a:r>
              <a:rPr lang="en-IN" sz="1800" dirty="0">
                <a:latin typeface="Spectral"/>
                <a:ea typeface="Merriweather"/>
                <a:cs typeface="Merriweather"/>
                <a:sym typeface="Merriweather"/>
              </a:rPr>
              <a:t>     {</a:t>
            </a:r>
            <a:r>
              <a:rPr lang="en-IN" sz="1800" dirty="0" err="1">
                <a:latin typeface="Spectral"/>
                <a:ea typeface="Merriweather"/>
                <a:cs typeface="Merriweather"/>
                <a:sym typeface="Merriweather"/>
              </a:rPr>
              <a:t>key:value</a:t>
            </a:r>
            <a:r>
              <a:rPr lang="en-IN" sz="1800" dirty="0">
                <a:latin typeface="Spectral"/>
                <a:ea typeface="Merriweather"/>
                <a:cs typeface="Merriweather"/>
                <a:sym typeface="Merriweather"/>
              </a:rPr>
              <a:t> for (</a:t>
            </a:r>
            <a:r>
              <a:rPr lang="en-IN" sz="1800" dirty="0" err="1">
                <a:latin typeface="Spectral"/>
                <a:ea typeface="Merriweather"/>
                <a:cs typeface="Merriweather"/>
                <a:sym typeface="Merriweather"/>
              </a:rPr>
              <a:t>key,value</a:t>
            </a:r>
            <a:r>
              <a:rPr lang="en-IN" sz="1800" dirty="0">
                <a:latin typeface="Spectral"/>
                <a:ea typeface="Merriweather"/>
                <a:cs typeface="Merriweather"/>
                <a:sym typeface="Merriweather"/>
              </a:rPr>
              <a:t>) in </a:t>
            </a:r>
            <a:r>
              <a:rPr lang="en-IN" sz="1800" dirty="0" err="1">
                <a:latin typeface="Spectral"/>
                <a:ea typeface="Merriweather"/>
                <a:cs typeface="Merriweather"/>
                <a:sym typeface="Merriweather"/>
              </a:rPr>
              <a:t>iterable</a:t>
            </a:r>
            <a:r>
              <a:rPr lang="en-IN" sz="1800" dirty="0">
                <a:latin typeface="Spectral"/>
                <a:ea typeface="Merriweather"/>
                <a:cs typeface="Merriweather"/>
                <a:sym typeface="Merriweather"/>
              </a:rPr>
              <a:t> if conditional}</a:t>
            </a:r>
          </a:p>
          <a:p>
            <a:pPr marL="0" lvl="0" indent="0">
              <a:spcBef>
                <a:spcPts val="0"/>
              </a:spcBef>
              <a:buNone/>
            </a:pPr>
            <a:endParaRPr lang="en-IN" sz="1800" dirty="0">
              <a:latin typeface="Spectral"/>
              <a:ea typeface="Merriweather"/>
              <a:cs typeface="Merriweather"/>
              <a:sym typeface="Merriweather"/>
            </a:endParaRPr>
          </a:p>
          <a:p>
            <a:pPr marL="0" lvl="0" indent="0">
              <a:spcBef>
                <a:spcPts val="0"/>
              </a:spcBef>
              <a:buNone/>
            </a:pPr>
            <a:r>
              <a:rPr lang="en-IN" sz="1800" b="1" dirty="0">
                <a:latin typeface="Spectral"/>
                <a:ea typeface="Merriweather"/>
                <a:cs typeface="Merriweather"/>
                <a:sym typeface="Merriweather"/>
              </a:rPr>
              <a:t>Example:</a:t>
            </a:r>
          </a:p>
          <a:p>
            <a:pPr marL="0" lvl="0" indent="0">
              <a:spcBef>
                <a:spcPts val="0"/>
              </a:spcBef>
              <a:buNone/>
            </a:pPr>
            <a:r>
              <a:rPr lang="en-IN" sz="1800" b="1" dirty="0">
                <a:latin typeface="Spectral"/>
                <a:ea typeface="Merriweather"/>
                <a:cs typeface="Merriweather"/>
                <a:sym typeface="Merriweather"/>
              </a:rPr>
              <a:t>Common Way:</a:t>
            </a:r>
          </a:p>
          <a:p>
            <a:pPr marL="0" lvl="0" indent="0">
              <a:spcBef>
                <a:spcPts val="0"/>
              </a:spcBef>
              <a:buNone/>
            </a:pPr>
            <a:endParaRPr lang="en-IN" sz="800" b="1" dirty="0">
              <a:latin typeface="Spectral"/>
              <a:ea typeface="Merriweather"/>
              <a:cs typeface="Merriweather"/>
              <a:sym typeface="Merriweather"/>
            </a:endParaRPr>
          </a:p>
          <a:p>
            <a:pPr marL="457200" lvl="0" indent="0">
              <a:spcBef>
                <a:spcPts val="0"/>
              </a:spcBef>
              <a:buNone/>
            </a:pPr>
            <a:r>
              <a:rPr lang="en-IN" sz="1800" dirty="0">
                <a:latin typeface="Spectral"/>
                <a:ea typeface="Merriweather"/>
                <a:cs typeface="Merriweather"/>
                <a:sym typeface="Merriweather"/>
              </a:rPr>
              <a:t>d = {}</a:t>
            </a:r>
          </a:p>
          <a:p>
            <a:pPr marL="457200" lvl="0" indent="0">
              <a:spcBef>
                <a:spcPts val="0"/>
              </a:spcBef>
              <a:buNone/>
            </a:pPr>
            <a:r>
              <a:rPr lang="en-IN" sz="1800" dirty="0">
                <a:latin typeface="Spectral"/>
                <a:ea typeface="Merriweather"/>
                <a:cs typeface="Merriweather"/>
                <a:sym typeface="Merriweather"/>
              </a:rPr>
              <a:t>for </a:t>
            </a:r>
            <a:r>
              <a:rPr lang="en-IN" sz="1800" dirty="0" err="1">
                <a:latin typeface="Spectral"/>
                <a:ea typeface="Merriweather"/>
                <a:cs typeface="Merriweather"/>
                <a:sym typeface="Merriweather"/>
              </a:rPr>
              <a:t>i</a:t>
            </a:r>
            <a:r>
              <a:rPr lang="en-IN" sz="1800" dirty="0">
                <a:latin typeface="Spectral"/>
                <a:ea typeface="Merriweather"/>
                <a:cs typeface="Merriweather"/>
                <a:sym typeface="Merriweather"/>
              </a:rPr>
              <a:t> in range(1,10):</a:t>
            </a:r>
          </a:p>
          <a:p>
            <a:pPr marL="914400" lvl="0" indent="0">
              <a:spcBef>
                <a:spcPts val="0"/>
              </a:spcBef>
              <a:buNone/>
            </a:pPr>
            <a:r>
              <a:rPr lang="en-IN" sz="1800" dirty="0" err="1">
                <a:latin typeface="Spectral"/>
                <a:ea typeface="Merriweather"/>
                <a:cs typeface="Merriweather"/>
                <a:sym typeface="Merriweather"/>
              </a:rPr>
              <a:t>sqr</a:t>
            </a:r>
            <a:r>
              <a:rPr lang="en-IN" sz="1800" dirty="0">
                <a:latin typeface="Spectral"/>
                <a:ea typeface="Merriweather"/>
                <a:cs typeface="Merriweather"/>
                <a:sym typeface="Merriweather"/>
              </a:rPr>
              <a:t> = </a:t>
            </a:r>
            <a:r>
              <a:rPr lang="en-IN" sz="1800" dirty="0" err="1">
                <a:latin typeface="Spectral"/>
                <a:ea typeface="Merriweather"/>
                <a:cs typeface="Merriweather"/>
                <a:sym typeface="Merriweather"/>
              </a:rPr>
              <a:t>i</a:t>
            </a:r>
            <a:r>
              <a:rPr lang="en-IN" sz="1800" dirty="0">
                <a:latin typeface="Spectral"/>
                <a:ea typeface="Merriweather"/>
                <a:cs typeface="Merriweather"/>
                <a:sym typeface="Merriweather"/>
              </a:rPr>
              <a:t>*</a:t>
            </a:r>
            <a:r>
              <a:rPr lang="en-IN" sz="1800" dirty="0" err="1">
                <a:latin typeface="Spectral"/>
                <a:ea typeface="Merriweather"/>
                <a:cs typeface="Merriweather"/>
                <a:sym typeface="Merriweather"/>
              </a:rPr>
              <a:t>i</a:t>
            </a:r>
            <a:endParaRPr lang="en-IN" sz="1800" dirty="0">
              <a:latin typeface="Spectral"/>
              <a:ea typeface="Merriweather"/>
              <a:cs typeface="Merriweather"/>
              <a:sym typeface="Merriweather"/>
            </a:endParaRPr>
          </a:p>
          <a:p>
            <a:pPr marL="914400" lvl="0" indent="0">
              <a:spcBef>
                <a:spcPts val="0"/>
              </a:spcBef>
              <a:buNone/>
            </a:pPr>
            <a:r>
              <a:rPr lang="en-IN" sz="1800" dirty="0">
                <a:latin typeface="Spectral"/>
                <a:ea typeface="Merriweather"/>
                <a:cs typeface="Merriweather"/>
                <a:sym typeface="Merriweather"/>
              </a:rPr>
              <a:t>d[</a:t>
            </a:r>
            <a:r>
              <a:rPr lang="en-IN" sz="1800" dirty="0" err="1">
                <a:latin typeface="Spectral"/>
                <a:ea typeface="Merriweather"/>
                <a:cs typeface="Merriweather"/>
                <a:sym typeface="Merriweather"/>
              </a:rPr>
              <a:t>i</a:t>
            </a:r>
            <a:r>
              <a:rPr lang="en-IN" sz="1800" dirty="0">
                <a:latin typeface="Spectral"/>
                <a:ea typeface="Merriweather"/>
                <a:cs typeface="Merriweather"/>
                <a:sym typeface="Merriweather"/>
              </a:rPr>
              <a:t>] = </a:t>
            </a:r>
            <a:r>
              <a:rPr lang="en-IN" sz="1800" dirty="0" err="1">
                <a:latin typeface="Spectral"/>
                <a:ea typeface="Merriweather"/>
                <a:cs typeface="Merriweather"/>
                <a:sym typeface="Merriweather"/>
              </a:rPr>
              <a:t>i</a:t>
            </a:r>
            <a:r>
              <a:rPr lang="en-IN" sz="1800" dirty="0">
                <a:latin typeface="Spectral"/>
                <a:ea typeface="Merriweather"/>
                <a:cs typeface="Merriweather"/>
                <a:sym typeface="Merriweather"/>
              </a:rPr>
              <a:t>*</a:t>
            </a:r>
            <a:r>
              <a:rPr lang="en-IN" sz="1800" dirty="0" err="1">
                <a:latin typeface="Spectral"/>
                <a:ea typeface="Merriweather"/>
                <a:cs typeface="Merriweather"/>
                <a:sym typeface="Merriweather"/>
              </a:rPr>
              <a:t>i</a:t>
            </a:r>
            <a:endParaRPr lang="en-IN" sz="1800" dirty="0">
              <a:latin typeface="Spectral"/>
              <a:ea typeface="Merriweather"/>
              <a:cs typeface="Merriweather"/>
              <a:sym typeface="Merriweather"/>
            </a:endParaRPr>
          </a:p>
          <a:p>
            <a:pPr marL="0" lvl="0" indent="457200">
              <a:spcBef>
                <a:spcPts val="0"/>
              </a:spcBef>
              <a:buNone/>
            </a:pPr>
            <a:r>
              <a:rPr lang="en-IN" sz="1800" dirty="0">
                <a:latin typeface="Spectral"/>
                <a:ea typeface="Merriweather"/>
                <a:cs typeface="Merriweather"/>
                <a:sym typeface="Merriweather"/>
              </a:rPr>
              <a:t>print(d)</a:t>
            </a:r>
          </a:p>
          <a:p>
            <a:pPr marL="457200" lvl="0" indent="0">
              <a:spcBef>
                <a:spcPts val="0"/>
              </a:spcBef>
              <a:buNone/>
            </a:pPr>
            <a:endParaRPr lang="en-IN" sz="1800" dirty="0">
              <a:latin typeface="Spectral"/>
              <a:ea typeface="Merriweather"/>
              <a:cs typeface="Merriweather"/>
              <a:sym typeface="Merriweather"/>
            </a:endParaRPr>
          </a:p>
          <a:p>
            <a:pPr marL="0" lvl="0" indent="0">
              <a:spcBef>
                <a:spcPts val="0"/>
              </a:spcBef>
              <a:buNone/>
            </a:pPr>
            <a:r>
              <a:rPr lang="en-IN" sz="1800" b="1" dirty="0">
                <a:latin typeface="Spectral"/>
                <a:ea typeface="Merriweather"/>
                <a:cs typeface="Merriweather"/>
                <a:sym typeface="Merriweather"/>
              </a:rPr>
              <a:t>Using </a:t>
            </a:r>
            <a:r>
              <a:rPr lang="en-IN" sz="1800" b="1" dirty="0" err="1">
                <a:latin typeface="Spectral"/>
                <a:ea typeface="Merriweather"/>
                <a:cs typeface="Merriweather"/>
                <a:sym typeface="Merriweather"/>
              </a:rPr>
              <a:t>Dict</a:t>
            </a:r>
            <a:r>
              <a:rPr lang="en-IN" sz="1800" b="1" dirty="0">
                <a:latin typeface="Spectral"/>
                <a:ea typeface="Merriweather"/>
                <a:cs typeface="Merriweather"/>
                <a:sym typeface="Merriweather"/>
              </a:rPr>
              <a:t> Comprehension:</a:t>
            </a:r>
          </a:p>
          <a:p>
            <a:pPr marL="457200" lvl="0" indent="0">
              <a:spcBef>
                <a:spcPts val="0"/>
              </a:spcBef>
              <a:buNone/>
            </a:pPr>
            <a:r>
              <a:rPr lang="en-IN" sz="1800" dirty="0">
                <a:latin typeface="Spectral"/>
                <a:ea typeface="Merriweather"/>
                <a:cs typeface="Merriweather"/>
                <a:sym typeface="Merriweather"/>
              </a:rPr>
              <a:t>d1={</a:t>
            </a:r>
            <a:r>
              <a:rPr lang="en-IN" sz="1800" dirty="0" err="1">
                <a:latin typeface="Spectral"/>
                <a:ea typeface="Merriweather"/>
                <a:cs typeface="Merriweather"/>
                <a:sym typeface="Merriweather"/>
              </a:rPr>
              <a:t>n:n</a:t>
            </a:r>
            <a:r>
              <a:rPr lang="en-IN" sz="1800" dirty="0">
                <a:latin typeface="Spectral"/>
                <a:ea typeface="Merriweather"/>
                <a:cs typeface="Merriweather"/>
                <a:sym typeface="Merriweather"/>
              </a:rPr>
              <a:t>*n for n in range(1,10)}</a:t>
            </a:r>
          </a:p>
          <a:p>
            <a:pPr marL="457200" lvl="0" indent="0">
              <a:spcBef>
                <a:spcPts val="0"/>
              </a:spcBef>
              <a:buNone/>
            </a:pPr>
            <a:r>
              <a:rPr lang="en-IN" sz="1800" dirty="0">
                <a:latin typeface="Spectral"/>
                <a:ea typeface="Merriweather"/>
                <a:cs typeface="Merriweather"/>
                <a:sym typeface="Merriweather"/>
              </a:rPr>
              <a:t>print (d1)</a:t>
            </a:r>
          </a:p>
          <a:p>
            <a:pPr marL="0" lvl="0" indent="0">
              <a:spcBef>
                <a:spcPts val="0"/>
              </a:spcBef>
              <a:buNone/>
            </a:pPr>
            <a:endParaRPr lang="en-IN" sz="1800" dirty="0">
              <a:latin typeface="Spectral"/>
              <a:ea typeface="Merriweather"/>
              <a:cs typeface="Merriweather"/>
              <a:sym typeface="Merriweather"/>
            </a:endParaRPr>
          </a:p>
          <a:p>
            <a:pPr marL="0" lvl="0" indent="0">
              <a:spcBef>
                <a:spcPts val="0"/>
              </a:spcBef>
              <a:buNone/>
            </a:pPr>
            <a:r>
              <a:rPr lang="en-IN" sz="1800" b="1" dirty="0">
                <a:latin typeface="Spectral"/>
                <a:ea typeface="Merriweather"/>
                <a:cs typeface="Merriweather"/>
                <a:sym typeface="Merriweather"/>
              </a:rPr>
              <a:t>Output:</a:t>
            </a:r>
          </a:p>
          <a:p>
            <a:pPr marL="0" lvl="0" indent="0">
              <a:spcBef>
                <a:spcPts val="0"/>
              </a:spcBef>
              <a:buNone/>
            </a:pPr>
            <a:r>
              <a:rPr lang="en-IN" sz="1800" dirty="0">
                <a:latin typeface="Spectral"/>
                <a:ea typeface="Merriweather"/>
                <a:cs typeface="Merriweather"/>
                <a:sym typeface="Merriweather"/>
              </a:rPr>
              <a:t>{1: 1, 2: 4, 3: 9, 4: 16, 5: 25, 6: 36, 7: 49, 8: 64, 9: 81}</a:t>
            </a:r>
            <a:endParaRPr lang="en-US" sz="1800" dirty="0">
              <a:solidFill>
                <a:schemeClr val="dk1"/>
              </a:solidFill>
              <a:latin typeface="Spectral"/>
              <a:ea typeface="Merriweather"/>
              <a:cs typeface="Merriweather"/>
              <a:sym typeface="Merriweather"/>
            </a:endParaRPr>
          </a:p>
        </p:txBody>
      </p:sp>
    </p:spTree>
    <p:extLst>
      <p:ext uri="{BB962C8B-B14F-4D97-AF65-F5344CB8AC3E}">
        <p14:creationId xmlns:p14="http://schemas.microsoft.com/office/powerpoint/2010/main" val="41720393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00AF2B-2DCE-AD2B-B0FF-3AA0E1A5195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75C4B965-0EDE-AE00-9FC4-74681C14FA61}"/>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88078246-0256-D485-8AD4-FCF6BB835922}"/>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7BB5B653-A6EA-5B55-4FAD-7715EF8067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D9484E1-8A9B-64B4-AE5E-196B2A15B70A}"/>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CC2427A5-9009-9C80-5094-718853B2C86B}"/>
              </a:ext>
            </a:extLst>
          </p:cNvPr>
          <p:cNvSpPr/>
          <p:nvPr/>
        </p:nvSpPr>
        <p:spPr>
          <a:xfrm>
            <a:off x="2143125" y="885709"/>
            <a:ext cx="8315324" cy="707886"/>
          </a:xfrm>
          <a:prstGeom prst="rect">
            <a:avLst/>
          </a:prstGeom>
          <a:noFill/>
        </p:spPr>
        <p:txBody>
          <a:bodyPr wrap="square" lIns="91440" tIns="45720" rIns="91440" bIns="45720">
            <a:spAutoFit/>
          </a:bodyPr>
          <a:lstStyle/>
          <a:p>
            <a:r>
              <a:rPr lang="en-US" sz="4000" b="0" cap="none" spc="0" dirty="0">
                <a:ln w="0"/>
                <a:solidFill>
                  <a:schemeClr val="tx1"/>
                </a:solidFill>
                <a:effectLst>
                  <a:outerShdw blurRad="38100" dist="19050" dir="2700000" algn="tl" rotWithShape="0">
                    <a:schemeClr val="dk1">
                      <a:alpha val="40000"/>
                    </a:schemeClr>
                  </a:outerShdw>
                </a:effectLst>
              </a:rPr>
              <a:t>38. </a:t>
            </a:r>
            <a:r>
              <a:rPr lang="en" sz="4000" dirty="0">
                <a:ln w="0"/>
                <a:effectLst>
                  <a:outerShdw blurRad="38100" dist="19050" dir="2700000" algn="tl" rotWithShape="0">
                    <a:schemeClr val="dk1">
                      <a:alpha val="40000"/>
                    </a:schemeClr>
                  </a:outerShdw>
                </a:effectLst>
              </a:rPr>
              <a:t>What is Dunder Method ?</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2E1F212D-F4DA-431F-E6BF-46231513074F}"/>
              </a:ext>
            </a:extLst>
          </p:cNvPr>
          <p:cNvSpPr txBox="1"/>
          <p:nvPr/>
        </p:nvSpPr>
        <p:spPr>
          <a:xfrm>
            <a:off x="590551" y="2479476"/>
            <a:ext cx="5505449" cy="3754844"/>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marL="285750" lvl="0" indent="-285750" eaLnBrk="0" fontAlgn="base" hangingPunct="0">
              <a:spcBef>
                <a:spcPct val="0"/>
              </a:spcBef>
              <a:spcAft>
                <a:spcPct val="0"/>
              </a:spcAft>
              <a:buFont typeface="Wingdings" panose="05000000000000000000" pitchFamily="2" charset="2"/>
              <a:buChar char="§"/>
            </a:pPr>
            <a:r>
              <a:rPr lang="en-US" altLang="en-US" b="1" dirty="0">
                <a:highlight>
                  <a:schemeClr val="lt1"/>
                </a:highlight>
                <a:latin typeface="Spectral"/>
              </a:rPr>
              <a:t>Meaning</a:t>
            </a:r>
            <a:r>
              <a:rPr lang="en-US" altLang="en-US" dirty="0">
                <a:highlight>
                  <a:schemeClr val="lt1"/>
                </a:highlight>
                <a:latin typeface="Spectral"/>
              </a:rPr>
              <a:t>: “Double Underscore” methods — special methods with names like __</a:t>
            </a:r>
            <a:r>
              <a:rPr lang="en-US" altLang="en-US" dirty="0" err="1">
                <a:highlight>
                  <a:schemeClr val="lt1"/>
                </a:highlight>
                <a:latin typeface="Spectral"/>
              </a:rPr>
              <a:t>init</a:t>
            </a:r>
            <a:r>
              <a:rPr lang="en-US" altLang="en-US" dirty="0">
                <a:highlight>
                  <a:schemeClr val="lt1"/>
                </a:highlight>
                <a:latin typeface="Spectral"/>
              </a:rPr>
              <a:t>__, __</a:t>
            </a:r>
            <a:r>
              <a:rPr lang="en-US" altLang="en-US" dirty="0" err="1">
                <a:highlight>
                  <a:schemeClr val="lt1"/>
                </a:highlight>
                <a:latin typeface="Spectral"/>
              </a:rPr>
              <a:t>len</a:t>
            </a:r>
            <a:r>
              <a:rPr lang="en-US" altLang="en-US" dirty="0">
                <a:highlight>
                  <a:schemeClr val="lt1"/>
                </a:highlight>
                <a:latin typeface="Spectral"/>
              </a:rPr>
              <a:t>__, __str__.</a:t>
            </a:r>
          </a:p>
          <a:p>
            <a:pPr marL="285750" lvl="0" indent="-285750" eaLnBrk="0" fontAlgn="base" hangingPunct="0">
              <a:spcBef>
                <a:spcPct val="0"/>
              </a:spcBef>
              <a:spcAft>
                <a:spcPct val="0"/>
              </a:spcAft>
              <a:buFont typeface="Wingdings" panose="05000000000000000000" pitchFamily="2" charset="2"/>
              <a:buChar char="§"/>
            </a:pPr>
            <a:r>
              <a:rPr lang="en-US" altLang="en-US" dirty="0">
                <a:highlight>
                  <a:schemeClr val="lt1"/>
                </a:highlight>
                <a:latin typeface="Spectral"/>
              </a:rPr>
              <a:t>Also called </a:t>
            </a:r>
            <a:r>
              <a:rPr lang="en-US" altLang="en-US" b="1" dirty="0">
                <a:highlight>
                  <a:schemeClr val="lt1"/>
                </a:highlight>
                <a:latin typeface="Spectral"/>
              </a:rPr>
              <a:t>magic methods</a:t>
            </a:r>
            <a:r>
              <a:rPr lang="en-US" altLang="en-US" dirty="0">
                <a:highlight>
                  <a:schemeClr val="lt1"/>
                </a:highlight>
                <a:latin typeface="Spectral"/>
              </a:rPr>
              <a:t> or </a:t>
            </a:r>
            <a:r>
              <a:rPr lang="en-US" altLang="en-US" b="1" dirty="0">
                <a:highlight>
                  <a:schemeClr val="lt1"/>
                </a:highlight>
                <a:latin typeface="Spectral"/>
              </a:rPr>
              <a:t>special methods</a:t>
            </a:r>
            <a:r>
              <a:rPr lang="en-US" altLang="en-US" dirty="0">
                <a:highlight>
                  <a:schemeClr val="lt1"/>
                </a:highlight>
                <a:latin typeface="Spectral"/>
              </a:rPr>
              <a:t>.</a:t>
            </a:r>
          </a:p>
          <a:p>
            <a:pPr marL="285750" lvl="0" indent="-285750" eaLnBrk="0" fontAlgn="base" hangingPunct="0">
              <a:spcBef>
                <a:spcPct val="0"/>
              </a:spcBef>
              <a:spcAft>
                <a:spcPct val="0"/>
              </a:spcAft>
              <a:buFont typeface="Wingdings" panose="05000000000000000000" pitchFamily="2" charset="2"/>
              <a:buChar char="§"/>
            </a:pPr>
            <a:r>
              <a:rPr lang="en-US" altLang="en-US" dirty="0">
                <a:highlight>
                  <a:schemeClr val="lt1"/>
                </a:highlight>
                <a:latin typeface="Spectral"/>
              </a:rPr>
              <a:t>Python uses them to implement built-in behaviors and operator overloading.</a:t>
            </a:r>
          </a:p>
          <a:p>
            <a:pPr marL="285750" lvl="0" indent="-285750" eaLnBrk="0" fontAlgn="base" hangingPunct="0">
              <a:spcBef>
                <a:spcPct val="0"/>
              </a:spcBef>
              <a:spcAft>
                <a:spcPct val="0"/>
              </a:spcAft>
              <a:buFont typeface="Wingdings" panose="05000000000000000000" pitchFamily="2" charset="2"/>
              <a:buChar char="§"/>
            </a:pPr>
            <a:r>
              <a:rPr lang="en-US" altLang="en-US" b="1" dirty="0">
                <a:highlight>
                  <a:schemeClr val="lt1"/>
                </a:highlight>
                <a:latin typeface="Spectral"/>
              </a:rPr>
              <a:t>Examples:</a:t>
            </a:r>
          </a:p>
          <a:p>
            <a:pPr marL="285750" lvl="0" indent="-285750" eaLnBrk="0" fontAlgn="base" hangingPunct="0">
              <a:spcBef>
                <a:spcPct val="0"/>
              </a:spcBef>
              <a:spcAft>
                <a:spcPct val="0"/>
              </a:spcAft>
              <a:buFont typeface="Wingdings" panose="05000000000000000000" pitchFamily="2" charset="2"/>
              <a:buChar char="§"/>
            </a:pPr>
            <a:endParaRPr lang="en-US" altLang="en-US" dirty="0">
              <a:highlight>
                <a:schemeClr val="lt1"/>
              </a:highlight>
              <a:latin typeface="Spectral"/>
            </a:endParaRPr>
          </a:p>
          <a:p>
            <a:pPr marL="742950" lvl="1" indent="-285750" eaLnBrk="0" fontAlgn="base" hangingPunct="0">
              <a:spcBef>
                <a:spcPct val="0"/>
              </a:spcBef>
              <a:spcAft>
                <a:spcPct val="0"/>
              </a:spcAft>
              <a:buFont typeface="Courier New" panose="02070309020205020404" pitchFamily="49" charset="0"/>
              <a:buChar char="o"/>
            </a:pPr>
            <a:r>
              <a:rPr lang="en-US" altLang="en-US" dirty="0">
                <a:highlight>
                  <a:schemeClr val="lt1"/>
                </a:highlight>
                <a:latin typeface="Spectral"/>
              </a:rPr>
              <a:t>__</a:t>
            </a:r>
            <a:r>
              <a:rPr lang="en-US" altLang="en-US" dirty="0" err="1">
                <a:highlight>
                  <a:schemeClr val="lt1"/>
                </a:highlight>
                <a:latin typeface="Spectral"/>
              </a:rPr>
              <a:t>init</a:t>
            </a:r>
            <a:r>
              <a:rPr lang="en-US" altLang="en-US" dirty="0">
                <a:highlight>
                  <a:schemeClr val="lt1"/>
                </a:highlight>
                <a:latin typeface="Spectral"/>
              </a:rPr>
              <a:t>__ → constructor</a:t>
            </a:r>
          </a:p>
          <a:p>
            <a:pPr marL="742950" lvl="1" indent="-285750" eaLnBrk="0" fontAlgn="base" hangingPunct="0">
              <a:spcBef>
                <a:spcPct val="0"/>
              </a:spcBef>
              <a:spcAft>
                <a:spcPct val="0"/>
              </a:spcAft>
              <a:buFont typeface="Courier New" panose="02070309020205020404" pitchFamily="49" charset="0"/>
              <a:buChar char="o"/>
            </a:pPr>
            <a:r>
              <a:rPr lang="en-US" altLang="en-US" dirty="0">
                <a:highlight>
                  <a:schemeClr val="lt1"/>
                </a:highlight>
                <a:latin typeface="Spectral"/>
              </a:rPr>
              <a:t>__str__ → string representation</a:t>
            </a:r>
          </a:p>
          <a:p>
            <a:pPr marL="742950" lvl="1" indent="-285750" eaLnBrk="0" fontAlgn="base" hangingPunct="0">
              <a:spcBef>
                <a:spcPct val="0"/>
              </a:spcBef>
              <a:spcAft>
                <a:spcPct val="0"/>
              </a:spcAft>
              <a:buFont typeface="Courier New" panose="02070309020205020404" pitchFamily="49" charset="0"/>
              <a:buChar char="o"/>
            </a:pPr>
            <a:r>
              <a:rPr lang="en-US" altLang="en-US" dirty="0">
                <a:highlight>
                  <a:schemeClr val="lt1"/>
                </a:highlight>
                <a:latin typeface="Spectral"/>
              </a:rPr>
              <a:t>__</a:t>
            </a:r>
            <a:r>
              <a:rPr lang="en-US" altLang="en-US" dirty="0" err="1">
                <a:highlight>
                  <a:schemeClr val="lt1"/>
                </a:highlight>
                <a:latin typeface="Spectral"/>
              </a:rPr>
              <a:t>len</a:t>
            </a:r>
            <a:r>
              <a:rPr lang="en-US" altLang="en-US" dirty="0">
                <a:highlight>
                  <a:schemeClr val="lt1"/>
                </a:highlight>
                <a:latin typeface="Spectral"/>
              </a:rPr>
              <a:t>__ → length of an object</a:t>
            </a:r>
          </a:p>
          <a:p>
            <a:pPr marL="742950" lvl="1" indent="-285750" eaLnBrk="0" fontAlgn="base" hangingPunct="0">
              <a:spcBef>
                <a:spcPct val="0"/>
              </a:spcBef>
              <a:spcAft>
                <a:spcPct val="0"/>
              </a:spcAft>
              <a:buFont typeface="Courier New" panose="02070309020205020404" pitchFamily="49" charset="0"/>
              <a:buChar char="o"/>
            </a:pPr>
            <a:r>
              <a:rPr lang="en-US" altLang="en-US" dirty="0">
                <a:highlight>
                  <a:schemeClr val="lt1"/>
                </a:highlight>
                <a:latin typeface="Spectral"/>
              </a:rPr>
              <a:t>__eq__ → equality (==)</a:t>
            </a:r>
          </a:p>
          <a:p>
            <a:pPr marL="742950" lvl="1" indent="-285750" eaLnBrk="0" fontAlgn="base" hangingPunct="0">
              <a:spcBef>
                <a:spcPct val="0"/>
              </a:spcBef>
              <a:spcAft>
                <a:spcPct val="0"/>
              </a:spcAft>
              <a:buFont typeface="Courier New" panose="02070309020205020404" pitchFamily="49" charset="0"/>
              <a:buChar char="o"/>
            </a:pPr>
            <a:r>
              <a:rPr lang="en-US" altLang="en-US" dirty="0">
                <a:highlight>
                  <a:schemeClr val="lt1"/>
                </a:highlight>
                <a:latin typeface="Spectral"/>
              </a:rPr>
              <a:t>__add__ → addition (+)</a:t>
            </a:r>
          </a:p>
          <a:p>
            <a:pPr lvl="0" eaLnBrk="0" fontAlgn="base" hangingPunct="0">
              <a:spcBef>
                <a:spcPct val="0"/>
              </a:spcBef>
              <a:spcAft>
                <a:spcPct val="0"/>
              </a:spcAft>
            </a:pPr>
            <a:endParaRPr lang="en-US" altLang="en-US" sz="1600" dirty="0">
              <a:highlight>
                <a:schemeClr val="lt1"/>
              </a:highlight>
              <a:latin typeface="Spectral"/>
            </a:endParaRPr>
          </a:p>
        </p:txBody>
      </p:sp>
      <p:pic>
        <p:nvPicPr>
          <p:cNvPr id="12" name="Picture 11">
            <a:extLst>
              <a:ext uri="{FF2B5EF4-FFF2-40B4-BE49-F238E27FC236}">
                <a16:creationId xmlns:a16="http://schemas.microsoft.com/office/drawing/2014/main" id="{4343BD82-C1FA-4163-A12E-7FA0F3A09DD8}"/>
              </a:ext>
            </a:extLst>
          </p:cNvPr>
          <p:cNvPicPr>
            <a:picLocks noChangeAspect="1"/>
          </p:cNvPicPr>
          <p:nvPr/>
        </p:nvPicPr>
        <p:blipFill>
          <a:blip r:embed="rId3">
            <a:extLst>
              <a:ext uri="{28A0092B-C50C-407E-A947-70E740481C1C}">
                <a14:useLocalDpi xmlns:a14="http://schemas.microsoft.com/office/drawing/2010/main" val="0"/>
              </a:ext>
            </a:extLst>
          </a:blip>
          <a:srcRect l="4434" t="7532" r="4434" b="7195"/>
          <a:stretch>
            <a:fillRect/>
          </a:stretch>
        </p:blipFill>
        <p:spPr>
          <a:xfrm>
            <a:off x="6239497" y="2636288"/>
            <a:ext cx="5495302" cy="3514519"/>
          </a:xfrm>
          <a:prstGeom prst="rect">
            <a:avLst/>
          </a:prstGeom>
          <a:ln>
            <a:noFill/>
          </a:ln>
          <a:effectLst>
            <a:softEdge rad="112500"/>
          </a:effectLst>
        </p:spPr>
      </p:pic>
    </p:spTree>
    <p:extLst>
      <p:ext uri="{BB962C8B-B14F-4D97-AF65-F5344CB8AC3E}">
        <p14:creationId xmlns:p14="http://schemas.microsoft.com/office/powerpoint/2010/main" val="19751582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213A4B-FCE8-3EEA-56A6-AAFBA94529F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4E1D291F-F010-2BE9-BBFC-C0474C57CB5E}"/>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56A81B7F-CB10-AE8D-F51B-ACF8A33E2BCA}"/>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1F8F104B-D4CC-AEA5-05E2-8376902869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193766F9-9104-6F2B-22DC-F8AC147BE244}"/>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D43DFD17-5E1E-0DD3-F99D-0117B5221ED1}"/>
              </a:ext>
            </a:extLst>
          </p:cNvPr>
          <p:cNvSpPr/>
          <p:nvPr/>
        </p:nvSpPr>
        <p:spPr>
          <a:xfrm>
            <a:off x="2143125" y="885709"/>
            <a:ext cx="8315324" cy="707886"/>
          </a:xfrm>
          <a:prstGeom prst="rect">
            <a:avLst/>
          </a:prstGeom>
          <a:noFill/>
        </p:spPr>
        <p:txBody>
          <a:bodyPr wrap="square" lIns="91440" tIns="45720" rIns="91440" bIns="45720">
            <a:spAutoFit/>
          </a:bodyPr>
          <a:lstStyle/>
          <a:p>
            <a:r>
              <a:rPr lang="en-US" sz="4000" b="0" cap="none" spc="0" dirty="0">
                <a:ln w="0"/>
                <a:solidFill>
                  <a:schemeClr val="tx1"/>
                </a:solidFill>
                <a:effectLst>
                  <a:outerShdw blurRad="38100" dist="19050" dir="2700000" algn="tl" rotWithShape="0">
                    <a:schemeClr val="dk1">
                      <a:alpha val="40000"/>
                    </a:schemeClr>
                  </a:outerShdw>
                </a:effectLst>
              </a:rPr>
              <a:t>39. </a:t>
            </a:r>
            <a:r>
              <a:rPr lang="en" sz="4000" dirty="0">
                <a:ln w="0"/>
                <a:effectLst>
                  <a:outerShdw blurRad="38100" dist="19050" dir="2700000" algn="tl" rotWithShape="0">
                    <a:schemeClr val="dk1">
                      <a:alpha val="40000"/>
                    </a:schemeClr>
                  </a:outerShdw>
                </a:effectLst>
              </a:rPr>
              <a:t>What is Operator Overloading ?</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341CE291-DF77-2A25-0B92-96AA66BFC5CA}"/>
              </a:ext>
            </a:extLst>
          </p:cNvPr>
          <p:cNvSpPr txBox="1"/>
          <p:nvPr/>
        </p:nvSpPr>
        <p:spPr>
          <a:xfrm>
            <a:off x="590551" y="2445734"/>
            <a:ext cx="5505449" cy="1846629"/>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marL="285750" lvl="0" indent="-285750" eaLnBrk="0" fontAlgn="base" hangingPunct="0">
              <a:spcBef>
                <a:spcPct val="0"/>
              </a:spcBef>
              <a:spcAft>
                <a:spcPct val="0"/>
              </a:spcAft>
              <a:buFont typeface="Wingdings" panose="05000000000000000000" pitchFamily="2" charset="2"/>
              <a:buChar char="§"/>
            </a:pPr>
            <a:r>
              <a:rPr lang="en-US" altLang="en-US" b="1" dirty="0">
                <a:highlight>
                  <a:schemeClr val="lt1"/>
                </a:highlight>
                <a:latin typeface="Spectral"/>
              </a:rPr>
              <a:t>Meaning</a:t>
            </a:r>
            <a:r>
              <a:rPr lang="en-US" altLang="en-US" dirty="0">
                <a:highlight>
                  <a:schemeClr val="lt1"/>
                </a:highlight>
                <a:latin typeface="Spectral"/>
              </a:rPr>
              <a:t>: Giving a custom meaning to Python’s built-in operators (+, -, *, ==, etc.) for your own classes.</a:t>
            </a:r>
          </a:p>
          <a:p>
            <a:pPr marL="285750" lvl="0" indent="-285750" eaLnBrk="0" fontAlgn="base" hangingPunct="0">
              <a:spcBef>
                <a:spcPct val="0"/>
              </a:spcBef>
              <a:spcAft>
                <a:spcPct val="0"/>
              </a:spcAft>
              <a:buFont typeface="Wingdings" panose="05000000000000000000" pitchFamily="2" charset="2"/>
              <a:buChar char="§"/>
            </a:pPr>
            <a:endParaRPr lang="en-US" altLang="en-US" dirty="0">
              <a:highlight>
                <a:schemeClr val="lt1"/>
              </a:highlight>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dirty="0">
                <a:highlight>
                  <a:schemeClr val="lt1"/>
                </a:highlight>
                <a:latin typeface="Spectral"/>
              </a:rPr>
              <a:t>Instead of using the operator’s default behavior, you define </a:t>
            </a:r>
            <a:r>
              <a:rPr lang="en-US" altLang="en-US" b="1" dirty="0">
                <a:highlight>
                  <a:schemeClr val="lt1"/>
                </a:highlight>
                <a:latin typeface="Spectral"/>
              </a:rPr>
              <a:t>special methods</a:t>
            </a:r>
            <a:r>
              <a:rPr lang="en-US" altLang="en-US" dirty="0">
                <a:highlight>
                  <a:schemeClr val="lt1"/>
                </a:highlight>
                <a:latin typeface="Spectral"/>
              </a:rPr>
              <a:t> to make it work with your objects.</a:t>
            </a:r>
          </a:p>
        </p:txBody>
      </p:sp>
      <p:graphicFrame>
        <p:nvGraphicFramePr>
          <p:cNvPr id="3" name="Table 2">
            <a:extLst>
              <a:ext uri="{FF2B5EF4-FFF2-40B4-BE49-F238E27FC236}">
                <a16:creationId xmlns:a16="http://schemas.microsoft.com/office/drawing/2014/main" id="{CE4157F6-EB4F-5F53-04A0-960D2BDDA8D9}"/>
              </a:ext>
            </a:extLst>
          </p:cNvPr>
          <p:cNvGraphicFramePr>
            <a:graphicFrameLocks noGrp="1"/>
          </p:cNvGraphicFramePr>
          <p:nvPr>
            <p:extLst>
              <p:ext uri="{D42A27DB-BD31-4B8C-83A1-F6EECF244321}">
                <p14:modId xmlns:p14="http://schemas.microsoft.com/office/powerpoint/2010/main" val="2206115235"/>
              </p:ext>
            </p:extLst>
          </p:nvPr>
        </p:nvGraphicFramePr>
        <p:xfrm>
          <a:off x="590551" y="4520680"/>
          <a:ext cx="5505450" cy="1859280"/>
        </p:xfrm>
        <a:graphic>
          <a:graphicData uri="http://schemas.openxmlformats.org/drawingml/2006/table">
            <a:tbl>
              <a:tblPr/>
              <a:tblGrid>
                <a:gridCol w="1835150">
                  <a:extLst>
                    <a:ext uri="{9D8B030D-6E8A-4147-A177-3AD203B41FA5}">
                      <a16:colId xmlns:a16="http://schemas.microsoft.com/office/drawing/2014/main" val="2149543430"/>
                    </a:ext>
                  </a:extLst>
                </a:gridCol>
                <a:gridCol w="1835150">
                  <a:extLst>
                    <a:ext uri="{9D8B030D-6E8A-4147-A177-3AD203B41FA5}">
                      <a16:colId xmlns:a16="http://schemas.microsoft.com/office/drawing/2014/main" val="458977973"/>
                    </a:ext>
                  </a:extLst>
                </a:gridCol>
                <a:gridCol w="1835150">
                  <a:extLst>
                    <a:ext uri="{9D8B030D-6E8A-4147-A177-3AD203B41FA5}">
                      <a16:colId xmlns:a16="http://schemas.microsoft.com/office/drawing/2014/main" val="3884579586"/>
                    </a:ext>
                  </a:extLst>
                </a:gridCol>
              </a:tblGrid>
              <a:tr h="265611">
                <a:tc>
                  <a:txBody>
                    <a:bodyPr/>
                    <a:lstStyle/>
                    <a:p>
                      <a:pPr>
                        <a:buNone/>
                      </a:pPr>
                      <a:endParaRPr lang="en-IN" sz="1400" b="1" dirty="0">
                        <a:latin typeface="Spectra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buNone/>
                      </a:pPr>
                      <a:r>
                        <a:rPr lang="en-IN" sz="1400" b="1" dirty="0">
                          <a:latin typeface="Spectral"/>
                        </a:rPr>
                        <a:t>Operator Overloading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buNone/>
                      </a:pPr>
                      <a:r>
                        <a:rPr lang="en-IN" sz="1400" b="1" dirty="0">
                          <a:latin typeface="Spectral"/>
                        </a:rPr>
                        <a:t>Dunder Method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75358997"/>
                  </a:ext>
                </a:extLst>
              </a:tr>
              <a:tr h="619760">
                <a:tc>
                  <a:txBody>
                    <a:bodyPr/>
                    <a:lstStyle/>
                    <a:p>
                      <a:pPr>
                        <a:buNone/>
                      </a:pPr>
                      <a:r>
                        <a:rPr lang="en-IN" sz="1200" dirty="0">
                          <a:latin typeface="Spectral"/>
                        </a:rPr>
                        <a:t>Definition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dirty="0">
                          <a:latin typeface="Spectral"/>
                        </a:rPr>
                        <a:t>Customizing operators for user-defined classes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dirty="0">
                          <a:latin typeface="Spectral"/>
                        </a:rPr>
                        <a:t>Special double-underscore methods Python calls for specific operations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1765252"/>
                  </a:ext>
                </a:extLst>
              </a:tr>
              <a:tr h="619760">
                <a:tc>
                  <a:txBody>
                    <a:bodyPr/>
                    <a:lstStyle/>
                    <a:p>
                      <a:pPr>
                        <a:buNone/>
                      </a:pPr>
                      <a:r>
                        <a:rPr lang="en-IN" sz="1200">
                          <a:latin typeface="Spectral"/>
                        </a:rPr>
                        <a:t>Relation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a:latin typeface="Spectral"/>
                        </a:rPr>
                        <a:t>Implemented </a:t>
                      </a:r>
                      <a:r>
                        <a:rPr lang="en-US" sz="1200" b="1">
                          <a:latin typeface="Spectral"/>
                        </a:rPr>
                        <a:t>using</a:t>
                      </a:r>
                      <a:r>
                        <a:rPr lang="en-US" sz="1200">
                          <a:latin typeface="Spectral"/>
                        </a:rPr>
                        <a:t> dunder methods (__add__, __eq__, etc.)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200" dirty="0">
                          <a:latin typeface="Spectral"/>
                        </a:rPr>
                        <a:t>Broader — covers object lifecycle, representation, and more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87805918"/>
                  </a:ext>
                </a:extLst>
              </a:tr>
              <a:tr h="265611">
                <a:tc>
                  <a:txBody>
                    <a:bodyPr/>
                    <a:lstStyle/>
                    <a:p>
                      <a:pPr>
                        <a:buNone/>
                      </a:pPr>
                      <a:r>
                        <a:rPr lang="en-IN" sz="1200">
                          <a:latin typeface="Spectral"/>
                        </a:rPr>
                        <a:t>Example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200">
                          <a:latin typeface="Spectral"/>
                        </a:rPr>
                        <a:t>__add__ to overload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sz="1200" dirty="0">
                          <a:latin typeface="Spectral"/>
                        </a:rPr>
                        <a:t>__</a:t>
                      </a:r>
                      <a:r>
                        <a:rPr lang="en-IN" sz="1200" dirty="0" err="1">
                          <a:latin typeface="Spectral"/>
                        </a:rPr>
                        <a:t>init</a:t>
                      </a:r>
                      <a:r>
                        <a:rPr lang="en-IN" sz="1200" dirty="0">
                          <a:latin typeface="Spectral"/>
                        </a:rPr>
                        <a:t>__, __str__, __</a:t>
                      </a:r>
                      <a:r>
                        <a:rPr lang="en-IN" sz="1200" dirty="0" err="1">
                          <a:latin typeface="Spectral"/>
                        </a:rPr>
                        <a:t>len</a:t>
                      </a:r>
                      <a:r>
                        <a:rPr lang="en-IN" sz="1200" dirty="0">
                          <a:latin typeface="Spectral"/>
                        </a:rPr>
                        <a:t>__</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25876381"/>
                  </a:ext>
                </a:extLst>
              </a:tr>
            </a:tbl>
          </a:graphicData>
        </a:graphic>
      </p:graphicFrame>
      <p:pic>
        <p:nvPicPr>
          <p:cNvPr id="9" name="Picture 8">
            <a:extLst>
              <a:ext uri="{FF2B5EF4-FFF2-40B4-BE49-F238E27FC236}">
                <a16:creationId xmlns:a16="http://schemas.microsoft.com/office/drawing/2014/main" id="{D559CAB8-FEC8-06C8-2D87-004934616020}"/>
              </a:ext>
            </a:extLst>
          </p:cNvPr>
          <p:cNvPicPr>
            <a:picLocks noChangeAspect="1"/>
          </p:cNvPicPr>
          <p:nvPr/>
        </p:nvPicPr>
        <p:blipFill>
          <a:blip r:embed="rId3">
            <a:extLst>
              <a:ext uri="{28A0092B-C50C-407E-A947-70E740481C1C}">
                <a14:useLocalDpi xmlns:a14="http://schemas.microsoft.com/office/drawing/2010/main" val="0"/>
              </a:ext>
            </a:extLst>
          </a:blip>
          <a:srcRect l="4719" t="7181" r="4909" b="8000"/>
          <a:stretch>
            <a:fillRect/>
          </a:stretch>
        </p:blipFill>
        <p:spPr>
          <a:xfrm>
            <a:off x="6200774" y="2563726"/>
            <a:ext cx="5539635" cy="3553660"/>
          </a:xfrm>
          <a:prstGeom prst="rect">
            <a:avLst/>
          </a:prstGeom>
          <a:ln>
            <a:noFill/>
          </a:ln>
          <a:effectLst>
            <a:softEdge rad="112500"/>
          </a:effectLst>
        </p:spPr>
      </p:pic>
    </p:spTree>
    <p:extLst>
      <p:ext uri="{BB962C8B-B14F-4D97-AF65-F5344CB8AC3E}">
        <p14:creationId xmlns:p14="http://schemas.microsoft.com/office/powerpoint/2010/main" val="297839456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6F57E3-C915-05F3-0A6C-2E3FAC0A8DE9}"/>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D0EE9714-1245-8825-8A67-C5CAEF520A83}"/>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5843A1C0-F819-1BF3-DFC5-14587A750397}"/>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CAB41891-FFDC-282B-835F-C5966CB976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BE10F50-5E9A-6AB4-8976-232BB43D79C7}"/>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5F384C1D-45C4-4E0F-267D-DB1E24C98D52}"/>
              </a:ext>
            </a:extLst>
          </p:cNvPr>
          <p:cNvSpPr/>
          <p:nvPr/>
        </p:nvSpPr>
        <p:spPr>
          <a:xfrm>
            <a:off x="2066924" y="577933"/>
            <a:ext cx="8601075" cy="1323439"/>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40. </a:t>
            </a:r>
            <a:r>
              <a:rPr lang="en" sz="4000" dirty="0">
                <a:ln w="0"/>
                <a:effectLst>
                  <a:outerShdw blurRad="38100" dist="19050" dir="2700000" algn="tl" rotWithShape="0">
                    <a:schemeClr val="dk1">
                      <a:alpha val="40000"/>
                    </a:schemeClr>
                  </a:outerShdw>
                </a:effectLst>
              </a:rPr>
              <a:t>Why Python is called Dynamic Typed Language or what is Duck Typing ?</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4D38511A-E593-FB8C-0619-FDB7ACE6D76B}"/>
              </a:ext>
            </a:extLst>
          </p:cNvPr>
          <p:cNvSpPr txBox="1"/>
          <p:nvPr/>
        </p:nvSpPr>
        <p:spPr>
          <a:xfrm>
            <a:off x="590551" y="2472388"/>
            <a:ext cx="5505449" cy="3970287"/>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a:r>
              <a:rPr lang="en-US" sz="1400" dirty="0">
                <a:highlight>
                  <a:schemeClr val="lt1"/>
                </a:highlight>
                <a:latin typeface="Spectral"/>
              </a:rPr>
              <a:t>Python is Dynamic typed as it determines the type of a variable at runtime, and variables can change type during execution. </a:t>
            </a:r>
          </a:p>
          <a:p>
            <a:pPr lvl="0"/>
            <a:endParaRPr lang="en-US" sz="200" dirty="0">
              <a:highlight>
                <a:schemeClr val="lt1"/>
              </a:highlight>
              <a:latin typeface="Spectral"/>
            </a:endParaRPr>
          </a:p>
          <a:p>
            <a:pPr lvl="0"/>
            <a:r>
              <a:rPr lang="en-US" sz="1400" dirty="0">
                <a:highlight>
                  <a:schemeClr val="lt1"/>
                </a:highlight>
                <a:latin typeface="Spectral"/>
              </a:rPr>
              <a:t>Duck typing means Python cares more about an object’s behavior (methods and properties) than its actual type.</a:t>
            </a:r>
          </a:p>
          <a:p>
            <a:pPr lvl="0"/>
            <a:endParaRPr lang="en-US" sz="400" b="1" dirty="0">
              <a:highlight>
                <a:schemeClr val="lt1"/>
              </a:highlight>
              <a:latin typeface="Spectral"/>
              <a:ea typeface="Merriweather"/>
              <a:cs typeface="Merriweather"/>
              <a:sym typeface="Merriweather"/>
            </a:endParaRPr>
          </a:p>
          <a:p>
            <a:pPr lvl="0"/>
            <a:r>
              <a:rPr lang="en-US" sz="1400" b="1" dirty="0">
                <a:latin typeface="Spectral"/>
              </a:rPr>
              <a:t>Dynamically Typed:</a:t>
            </a:r>
            <a:r>
              <a:rPr lang="en-US" sz="1400" dirty="0">
                <a:latin typeface="Spectral"/>
              </a:rPr>
              <a:t> In Python, you don’t declare variable types explicitly. The interpreter figures out the type at runtime based on the value assigned. Ex</a:t>
            </a:r>
          </a:p>
          <a:p>
            <a:pPr lvl="0"/>
            <a:endParaRPr lang="en-US" sz="300" b="1" dirty="0">
              <a:highlight>
                <a:schemeClr val="lt1"/>
              </a:highlight>
              <a:latin typeface="Spectral"/>
              <a:ea typeface="Merriweather"/>
              <a:cs typeface="Merriweather"/>
              <a:sym typeface="Merriweather"/>
            </a:endParaRPr>
          </a:p>
          <a:p>
            <a:pPr lvl="0"/>
            <a:r>
              <a:rPr lang="en-US" sz="1200" b="1" dirty="0">
                <a:latin typeface="Spectral"/>
                <a:ea typeface="Merriweather"/>
                <a:cs typeface="Merriweather"/>
                <a:sym typeface="Merriweather"/>
              </a:rPr>
              <a:t>x = 10       # x is int</a:t>
            </a:r>
          </a:p>
          <a:p>
            <a:pPr lvl="0"/>
            <a:r>
              <a:rPr lang="en-US" sz="1200" b="1" dirty="0">
                <a:latin typeface="Spectral"/>
                <a:ea typeface="Merriweather"/>
                <a:cs typeface="Merriweather"/>
                <a:sym typeface="Merriweather"/>
              </a:rPr>
              <a:t>x = "Hello"  # x is now str</a:t>
            </a:r>
          </a:p>
          <a:p>
            <a:pPr lvl="0"/>
            <a:br>
              <a:rPr lang="en-US" sz="1400" b="1" dirty="0">
                <a:highlight>
                  <a:schemeClr val="lt1"/>
                </a:highlight>
                <a:latin typeface="Spectral"/>
                <a:ea typeface="Merriweather"/>
                <a:cs typeface="Merriweather"/>
                <a:sym typeface="Merriweather"/>
              </a:rPr>
            </a:br>
            <a:r>
              <a:rPr lang="en-US" sz="1400" b="1" dirty="0">
                <a:highlight>
                  <a:schemeClr val="lt1"/>
                </a:highlight>
                <a:latin typeface="Spectral"/>
                <a:ea typeface="Merriweather"/>
                <a:cs typeface="Merriweather"/>
                <a:sym typeface="Merriweather"/>
              </a:rPr>
              <a:t>NOTE: </a:t>
            </a:r>
            <a:r>
              <a:rPr lang="en-US" sz="1400" dirty="0">
                <a:highlight>
                  <a:schemeClr val="lt1"/>
                </a:highlight>
                <a:latin typeface="Spectral"/>
                <a:ea typeface="Merriweather"/>
                <a:cs typeface="Merriweather"/>
                <a:sym typeface="Merriweather"/>
              </a:rPr>
              <a:t>The </a:t>
            </a:r>
            <a:r>
              <a:rPr lang="en-US" sz="1400" b="1" dirty="0">
                <a:highlight>
                  <a:schemeClr val="lt1"/>
                </a:highlight>
                <a:latin typeface="Spectral"/>
                <a:ea typeface="Merriweather"/>
                <a:cs typeface="Merriweather"/>
                <a:sym typeface="Merriweather"/>
              </a:rPr>
              <a:t>"Duck typing"</a:t>
            </a:r>
            <a:r>
              <a:rPr lang="en-US" sz="1400" dirty="0">
                <a:highlight>
                  <a:schemeClr val="lt1"/>
                </a:highlight>
                <a:latin typeface="Spectral"/>
                <a:ea typeface="Merriweather"/>
                <a:cs typeface="Merriweather"/>
                <a:sym typeface="Merriweather"/>
              </a:rPr>
              <a:t> name comes from the phrase, “If it walks like a duck and it quacks like a duck, then it must be a duck.” </a:t>
            </a:r>
          </a:p>
          <a:p>
            <a:pPr lvl="0"/>
            <a:endParaRPr lang="en-US" sz="200" dirty="0">
              <a:highlight>
                <a:schemeClr val="lt1"/>
              </a:highlight>
              <a:latin typeface="Spectral"/>
              <a:ea typeface="Merriweather"/>
              <a:cs typeface="Merriweather"/>
              <a:sym typeface="Merriweather"/>
            </a:endParaRPr>
          </a:p>
          <a:p>
            <a:pPr marL="457200" lvl="0" indent="-304800">
              <a:buSzPts val="1200"/>
              <a:buFont typeface="Wingdings" panose="05000000000000000000" pitchFamily="2" charset="2"/>
              <a:buChar char="§"/>
            </a:pPr>
            <a:r>
              <a:rPr lang="en-US" sz="1400" dirty="0">
                <a:highlight>
                  <a:schemeClr val="lt1"/>
                </a:highlight>
                <a:latin typeface="Spectral"/>
                <a:ea typeface="Merriweather"/>
                <a:cs typeface="Merriweather"/>
                <a:sym typeface="Merriweather"/>
              </a:rPr>
              <a:t>Python don't have any problem even if we don't declare the type of variable. </a:t>
            </a:r>
          </a:p>
          <a:p>
            <a:pPr marL="457200" lvl="0" indent="-304800">
              <a:buSzPts val="1200"/>
              <a:buFont typeface="Wingdings" panose="05000000000000000000" pitchFamily="2" charset="2"/>
              <a:buChar char="§"/>
            </a:pPr>
            <a:r>
              <a:rPr lang="en-US" sz="1400" dirty="0">
                <a:highlight>
                  <a:schemeClr val="lt1"/>
                </a:highlight>
                <a:latin typeface="Spectral"/>
                <a:ea typeface="Merriweather"/>
                <a:cs typeface="Merriweather"/>
                <a:sym typeface="Merriweather"/>
              </a:rPr>
              <a:t>It states the kind of variable in the runtime of the program. </a:t>
            </a:r>
          </a:p>
          <a:p>
            <a:pPr marL="457200" lvl="0" indent="-304800">
              <a:buSzPts val="1200"/>
              <a:buFont typeface="Wingdings" panose="05000000000000000000" pitchFamily="2" charset="2"/>
              <a:buChar char="§"/>
            </a:pPr>
            <a:r>
              <a:rPr lang="en-US" sz="1400" dirty="0">
                <a:highlight>
                  <a:schemeClr val="lt1"/>
                </a:highlight>
                <a:latin typeface="Spectral"/>
                <a:ea typeface="Merriweather"/>
                <a:cs typeface="Merriweather"/>
                <a:sym typeface="Merriweather"/>
              </a:rPr>
              <a:t>Python also take cares of the memory management which is crucial in programming. So, Python is a dynamically typed language.</a:t>
            </a:r>
          </a:p>
        </p:txBody>
      </p:sp>
      <p:pic>
        <p:nvPicPr>
          <p:cNvPr id="8" name="Picture 7">
            <a:extLst>
              <a:ext uri="{FF2B5EF4-FFF2-40B4-BE49-F238E27FC236}">
                <a16:creationId xmlns:a16="http://schemas.microsoft.com/office/drawing/2014/main" id="{E7260F87-2470-B339-4D46-F70233EED6F5}"/>
              </a:ext>
            </a:extLst>
          </p:cNvPr>
          <p:cNvPicPr>
            <a:picLocks noChangeAspect="1"/>
          </p:cNvPicPr>
          <p:nvPr/>
        </p:nvPicPr>
        <p:blipFill>
          <a:blip r:embed="rId3">
            <a:extLst>
              <a:ext uri="{28A0092B-C50C-407E-A947-70E740481C1C}">
                <a14:useLocalDpi xmlns:a14="http://schemas.microsoft.com/office/drawing/2010/main" val="0"/>
              </a:ext>
            </a:extLst>
          </a:blip>
          <a:srcRect l="5322" t="7866" r="4954" b="8222"/>
          <a:stretch>
            <a:fillRect/>
          </a:stretch>
        </p:blipFill>
        <p:spPr>
          <a:xfrm>
            <a:off x="6029325" y="2549333"/>
            <a:ext cx="5729479" cy="3539398"/>
          </a:xfrm>
          <a:prstGeom prst="rect">
            <a:avLst/>
          </a:prstGeom>
          <a:ln>
            <a:noFill/>
          </a:ln>
          <a:effectLst>
            <a:softEdge rad="112500"/>
          </a:effectLst>
        </p:spPr>
      </p:pic>
    </p:spTree>
    <p:extLst>
      <p:ext uri="{BB962C8B-B14F-4D97-AF65-F5344CB8AC3E}">
        <p14:creationId xmlns:p14="http://schemas.microsoft.com/office/powerpoint/2010/main" val="18665219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E8D5C6-BABA-7A96-658A-12092CFE4EC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A0931036-53E8-9F57-10D1-0252C0DEDC54}"/>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6F335DDB-D769-6B93-0C68-2A1CDFF13609}"/>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49A6F28F-21A6-35CF-E31C-C97186B4DE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E38A38A6-21B6-6631-6CAB-86C7148F851C}"/>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B5F15D9B-6BE4-1D20-DF5F-7B1EF3EA4D46}"/>
              </a:ext>
            </a:extLst>
          </p:cNvPr>
          <p:cNvSpPr/>
          <p:nvPr/>
        </p:nvSpPr>
        <p:spPr>
          <a:xfrm>
            <a:off x="2066924" y="577933"/>
            <a:ext cx="8601075" cy="1323439"/>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41. </a:t>
            </a:r>
            <a:r>
              <a:rPr lang="en" sz="4000" dirty="0">
                <a:ln w="0"/>
                <a:effectLst>
                  <a:outerShdw blurRad="38100" dist="19050" dir="2700000" algn="tl" rotWithShape="0">
                    <a:schemeClr val="dk1">
                      <a:alpha val="40000"/>
                    </a:schemeClr>
                  </a:outerShdw>
                </a:effectLst>
              </a:rPr>
              <a:t>Why Python is called an Interpreted Language ?</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1CB3ECB3-0AD6-1391-E946-C6C436903EA1}"/>
              </a:ext>
            </a:extLst>
          </p:cNvPr>
          <p:cNvSpPr txBox="1"/>
          <p:nvPr/>
        </p:nvSpPr>
        <p:spPr>
          <a:xfrm>
            <a:off x="590551" y="2472388"/>
            <a:ext cx="11017249" cy="3653278"/>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marL="457200" lvl="0" indent="-298450">
              <a:lnSpc>
                <a:spcPct val="115000"/>
              </a:lnSpc>
              <a:buClr>
                <a:schemeClr val="dk1"/>
              </a:buClr>
              <a:buSzPts val="1100"/>
              <a:buFont typeface="Merriweather"/>
              <a:buChar char="❏"/>
            </a:pPr>
            <a:r>
              <a:rPr lang="en-US" sz="1400" dirty="0">
                <a:solidFill>
                  <a:schemeClr val="dk1"/>
                </a:solidFill>
                <a:highlight>
                  <a:schemeClr val="lt1"/>
                </a:highlight>
                <a:latin typeface="Spectral"/>
                <a:ea typeface="Merriweather"/>
                <a:cs typeface="Merriweather"/>
                <a:sym typeface="Merriweather"/>
              </a:rPr>
              <a:t>Interpreted simply means your code run line by line. While in compiled language whole program compiled at once.</a:t>
            </a:r>
          </a:p>
          <a:p>
            <a:pPr lvl="0">
              <a:lnSpc>
                <a:spcPct val="115000"/>
              </a:lnSpc>
            </a:pPr>
            <a:endParaRPr lang="en-US" sz="1400" dirty="0">
              <a:solidFill>
                <a:schemeClr val="dk1"/>
              </a:solidFill>
              <a:highlight>
                <a:schemeClr val="lt1"/>
              </a:highlight>
              <a:latin typeface="Spectral"/>
              <a:ea typeface="Merriweather"/>
              <a:cs typeface="Merriweather"/>
              <a:sym typeface="Merriweather"/>
            </a:endParaRPr>
          </a:p>
          <a:p>
            <a:pPr marL="457200" lvl="0" indent="-298450">
              <a:lnSpc>
                <a:spcPct val="115000"/>
              </a:lnSpc>
              <a:buClr>
                <a:schemeClr val="dk1"/>
              </a:buClr>
              <a:buSzPts val="1100"/>
              <a:buFont typeface="Merriweather"/>
              <a:buChar char="❏"/>
            </a:pPr>
            <a:r>
              <a:rPr lang="en-US" sz="1400" dirty="0">
                <a:solidFill>
                  <a:schemeClr val="dk1"/>
                </a:solidFill>
                <a:highlight>
                  <a:schemeClr val="lt1"/>
                </a:highlight>
                <a:latin typeface="Spectral"/>
                <a:ea typeface="Merriweather"/>
                <a:cs typeface="Merriweather"/>
                <a:sym typeface="Merriweather"/>
              </a:rPr>
              <a:t>In compilation, source code is first converted to object code and then to the machine code.</a:t>
            </a:r>
          </a:p>
          <a:p>
            <a:pPr lvl="0">
              <a:lnSpc>
                <a:spcPct val="115000"/>
              </a:lnSpc>
            </a:pPr>
            <a:endParaRPr lang="en-US" sz="1400" dirty="0">
              <a:solidFill>
                <a:schemeClr val="dk1"/>
              </a:solidFill>
              <a:highlight>
                <a:schemeClr val="lt1"/>
              </a:highlight>
              <a:latin typeface="Spectral"/>
              <a:ea typeface="Merriweather"/>
              <a:cs typeface="Merriweather"/>
              <a:sym typeface="Merriweather"/>
            </a:endParaRPr>
          </a:p>
          <a:p>
            <a:pPr marL="457200" lvl="0" indent="-298450">
              <a:lnSpc>
                <a:spcPct val="115000"/>
              </a:lnSpc>
              <a:buClr>
                <a:schemeClr val="dk1"/>
              </a:buClr>
              <a:buSzPts val="1100"/>
              <a:buFont typeface="Merriweather"/>
              <a:buChar char="❏"/>
            </a:pPr>
            <a:r>
              <a:rPr lang="en-US" sz="1400" dirty="0">
                <a:solidFill>
                  <a:schemeClr val="dk1"/>
                </a:solidFill>
                <a:highlight>
                  <a:schemeClr val="lt1"/>
                </a:highlight>
                <a:latin typeface="Spectral"/>
                <a:ea typeface="Merriweather"/>
                <a:cs typeface="Merriweather"/>
                <a:sym typeface="Merriweather"/>
              </a:rPr>
              <a:t>You can see that in a compiled language your whole program compiled at once and give the output.</a:t>
            </a:r>
          </a:p>
          <a:p>
            <a:pPr lvl="0">
              <a:lnSpc>
                <a:spcPct val="115000"/>
              </a:lnSpc>
            </a:pPr>
            <a:endParaRPr lang="en-US" sz="1400" dirty="0">
              <a:solidFill>
                <a:schemeClr val="dk1"/>
              </a:solidFill>
              <a:highlight>
                <a:schemeClr val="lt1"/>
              </a:highlight>
              <a:latin typeface="Spectral"/>
              <a:ea typeface="Merriweather"/>
              <a:cs typeface="Merriweather"/>
              <a:sym typeface="Merriweather"/>
            </a:endParaRPr>
          </a:p>
          <a:p>
            <a:pPr marL="457200" lvl="0" indent="-298450">
              <a:lnSpc>
                <a:spcPct val="115000"/>
              </a:lnSpc>
              <a:buClr>
                <a:schemeClr val="dk1"/>
              </a:buClr>
              <a:buSzPts val="1100"/>
              <a:buFont typeface="Merriweather"/>
              <a:buChar char="❏"/>
            </a:pPr>
            <a:r>
              <a:rPr lang="en-US" sz="1400" dirty="0">
                <a:solidFill>
                  <a:schemeClr val="dk1"/>
                </a:solidFill>
                <a:highlight>
                  <a:schemeClr val="lt1"/>
                </a:highlight>
                <a:latin typeface="Spectral"/>
                <a:ea typeface="Merriweather"/>
                <a:cs typeface="Merriweather"/>
                <a:sym typeface="Merriweather"/>
              </a:rPr>
              <a:t>But in interpreted language, every single line is converted to machine code directly. That's why Python is very slow, because it interpret one line at a time.</a:t>
            </a:r>
          </a:p>
          <a:p>
            <a:pPr lvl="0">
              <a:lnSpc>
                <a:spcPct val="115000"/>
              </a:lnSpc>
            </a:pPr>
            <a:endParaRPr lang="en-US" sz="1400" dirty="0">
              <a:solidFill>
                <a:schemeClr val="dk1"/>
              </a:solidFill>
              <a:highlight>
                <a:schemeClr val="lt1"/>
              </a:highlight>
              <a:latin typeface="Spectral"/>
              <a:ea typeface="Merriweather"/>
              <a:cs typeface="Merriweather"/>
              <a:sym typeface="Merriweather"/>
            </a:endParaRPr>
          </a:p>
          <a:p>
            <a:pPr marL="457200" lvl="0" indent="-298450">
              <a:lnSpc>
                <a:spcPct val="115000"/>
              </a:lnSpc>
              <a:buClr>
                <a:schemeClr val="dk1"/>
              </a:buClr>
              <a:buSzPts val="1100"/>
              <a:buFont typeface="Merriweather"/>
              <a:buChar char="❏"/>
            </a:pPr>
            <a:r>
              <a:rPr lang="en-US" sz="1400" dirty="0">
                <a:solidFill>
                  <a:schemeClr val="dk1"/>
                </a:solidFill>
                <a:highlight>
                  <a:schemeClr val="lt1"/>
                </a:highlight>
                <a:latin typeface="Spectral"/>
                <a:ea typeface="Merriweather"/>
                <a:cs typeface="Merriweather"/>
                <a:sym typeface="Merriweather"/>
              </a:rPr>
              <a:t>You have seen that if, you run code in Python and do any mistake at the bottom of your python code. And you execute the code then it will give you output till the correct code part and the remaining part gives the error in a console window where you do the error. Because the interpreted language executes line by line instead of executing the whole program at once.</a:t>
            </a:r>
          </a:p>
          <a:p>
            <a:pPr lvl="0">
              <a:lnSpc>
                <a:spcPct val="115000"/>
              </a:lnSpc>
            </a:pPr>
            <a:endParaRPr lang="en-US" sz="1400" dirty="0">
              <a:solidFill>
                <a:schemeClr val="dk1"/>
              </a:solidFill>
              <a:highlight>
                <a:schemeClr val="lt1"/>
              </a:highlight>
              <a:latin typeface="Spectral"/>
              <a:ea typeface="Merriweather"/>
              <a:cs typeface="Merriweather"/>
              <a:sym typeface="Merriweather"/>
            </a:endParaRPr>
          </a:p>
          <a:p>
            <a:pPr marL="457200" lvl="0" indent="-298450">
              <a:lnSpc>
                <a:spcPct val="115000"/>
              </a:lnSpc>
              <a:buClr>
                <a:schemeClr val="dk1"/>
              </a:buClr>
              <a:buSzPts val="1100"/>
              <a:buFont typeface="Merriweather"/>
              <a:buChar char="❏"/>
            </a:pPr>
            <a:r>
              <a:rPr lang="en-US" sz="1400" dirty="0">
                <a:solidFill>
                  <a:schemeClr val="dk1"/>
                </a:solidFill>
                <a:highlight>
                  <a:schemeClr val="lt1"/>
                </a:highlight>
                <a:latin typeface="Spectral"/>
                <a:ea typeface="Merriweather"/>
                <a:cs typeface="Merriweather"/>
                <a:sym typeface="Merriweather"/>
              </a:rPr>
              <a:t>But, the same thing in a compiled language you always get the error. Your whole code must be correct for the execution of the program.</a:t>
            </a:r>
          </a:p>
        </p:txBody>
      </p:sp>
    </p:spTree>
    <p:extLst>
      <p:ext uri="{BB962C8B-B14F-4D97-AF65-F5344CB8AC3E}">
        <p14:creationId xmlns:p14="http://schemas.microsoft.com/office/powerpoint/2010/main" val="24079016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3C6562-EA5E-A719-EAFF-FE71EF1D7E3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7C1100B9-1624-5000-BCE2-28977EBF01AA}"/>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A2DFB14F-08A9-6A19-F318-499D84382E51}"/>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8B9EBCC3-085F-2A96-FD6E-EE19D94B48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FDA0D6CC-1CC8-2DEC-F869-BBB4DD608127}"/>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55841239-9244-C76F-1543-569601EF50CD}"/>
              </a:ext>
            </a:extLst>
          </p:cNvPr>
          <p:cNvSpPr/>
          <p:nvPr/>
        </p:nvSpPr>
        <p:spPr>
          <a:xfrm>
            <a:off x="2066924" y="577933"/>
            <a:ext cx="8601075" cy="1323439"/>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42. </a:t>
            </a:r>
            <a:r>
              <a:rPr lang="en" sz="4000" dirty="0">
                <a:ln w="0"/>
                <a:effectLst>
                  <a:outerShdw blurRad="38100" dist="19050" dir="2700000" algn="tl" rotWithShape="0">
                    <a:schemeClr val="dk1">
                      <a:alpha val="40000"/>
                    </a:schemeClr>
                  </a:outerShdw>
                </a:effectLst>
              </a:rPr>
              <a:t>Is Python a Fully Object Oriented Language ?</a:t>
            </a:r>
            <a:endParaRPr lang="en-US" sz="40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5810A4DB-EB77-F6FD-91A4-BC62AC8DA862}"/>
              </a:ext>
            </a:extLst>
          </p:cNvPr>
          <p:cNvSpPr txBox="1"/>
          <p:nvPr/>
        </p:nvSpPr>
        <p:spPr>
          <a:xfrm>
            <a:off x="590551" y="2472388"/>
            <a:ext cx="11017249" cy="3785621"/>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pPr lvl="0" eaLnBrk="0" fontAlgn="base" hangingPunct="0">
              <a:spcBef>
                <a:spcPct val="0"/>
              </a:spcBef>
              <a:spcAft>
                <a:spcPct val="0"/>
              </a:spcAft>
            </a:pPr>
            <a:r>
              <a:rPr lang="en-US" altLang="en-US" dirty="0">
                <a:highlight>
                  <a:schemeClr val="lt1"/>
                </a:highlight>
                <a:latin typeface="Spectral"/>
              </a:rPr>
              <a:t>No, Python is not </a:t>
            </a:r>
            <a:r>
              <a:rPr lang="en-US" altLang="en-US" i="1" dirty="0">
                <a:highlight>
                  <a:schemeClr val="lt1"/>
                </a:highlight>
                <a:latin typeface="Spectral"/>
              </a:rPr>
              <a:t>fully</a:t>
            </a:r>
            <a:r>
              <a:rPr lang="en-US" altLang="en-US" dirty="0">
                <a:highlight>
                  <a:schemeClr val="lt1"/>
                </a:highlight>
                <a:latin typeface="Spectral"/>
              </a:rPr>
              <a:t> object-oriented, but it supports object-oriented programming.</a:t>
            </a:r>
          </a:p>
          <a:p>
            <a:pPr lvl="0" eaLnBrk="0" fontAlgn="base" hangingPunct="0">
              <a:spcBef>
                <a:spcPct val="0"/>
              </a:spcBef>
              <a:spcAft>
                <a:spcPct val="0"/>
              </a:spcAft>
            </a:pPr>
            <a:endParaRPr lang="en-US" altLang="en-US" dirty="0">
              <a:highlight>
                <a:schemeClr val="lt1"/>
              </a:highlight>
              <a:latin typeface="Spectral"/>
            </a:endParaRPr>
          </a:p>
          <a:p>
            <a:pPr lvl="0" eaLnBrk="0" fontAlgn="base" hangingPunct="0">
              <a:spcBef>
                <a:spcPct val="0"/>
              </a:spcBef>
              <a:spcAft>
                <a:spcPct val="0"/>
              </a:spcAft>
            </a:pPr>
            <a:r>
              <a:rPr lang="en-US" altLang="en-US" b="1" dirty="0">
                <a:highlight>
                  <a:schemeClr val="lt1"/>
                </a:highlight>
                <a:latin typeface="Spectral"/>
              </a:rPr>
              <a:t>Explanation:</a:t>
            </a:r>
            <a:endParaRPr lang="en-US" altLang="en-US" dirty="0">
              <a:highlight>
                <a:schemeClr val="lt1"/>
              </a:highlight>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dirty="0">
                <a:highlight>
                  <a:schemeClr val="lt1"/>
                </a:highlight>
                <a:latin typeface="Spectral"/>
              </a:rPr>
              <a:t>Python treats </a:t>
            </a:r>
            <a:r>
              <a:rPr lang="en-US" altLang="en-US" b="1" dirty="0">
                <a:highlight>
                  <a:schemeClr val="lt1"/>
                </a:highlight>
                <a:latin typeface="Spectral"/>
              </a:rPr>
              <a:t>everything as an object</a:t>
            </a:r>
            <a:r>
              <a:rPr lang="en-US" altLang="en-US" dirty="0">
                <a:highlight>
                  <a:schemeClr val="lt1"/>
                </a:highlight>
                <a:latin typeface="Spectral"/>
              </a:rPr>
              <a:t> (including numbers, strings, and functions), and it supports OOP concepts such as encapsulation, inheritance, and polymorphism.</a:t>
            </a:r>
          </a:p>
          <a:p>
            <a:pPr marL="285750" lvl="0" indent="-285750" eaLnBrk="0" fontAlgn="base" hangingPunct="0">
              <a:spcBef>
                <a:spcPct val="0"/>
              </a:spcBef>
              <a:spcAft>
                <a:spcPct val="0"/>
              </a:spcAft>
              <a:buFont typeface="Wingdings" panose="05000000000000000000" pitchFamily="2" charset="2"/>
              <a:buChar char="§"/>
            </a:pPr>
            <a:r>
              <a:rPr lang="en-US" altLang="en-US" dirty="0">
                <a:highlight>
                  <a:schemeClr val="lt1"/>
                </a:highlight>
                <a:latin typeface="Spectral"/>
              </a:rPr>
              <a:t>However, Python is not </a:t>
            </a:r>
            <a:r>
              <a:rPr lang="en-US" altLang="en-US" i="1" dirty="0">
                <a:highlight>
                  <a:schemeClr val="lt1"/>
                </a:highlight>
                <a:latin typeface="Spectral"/>
              </a:rPr>
              <a:t>purely</a:t>
            </a:r>
            <a:r>
              <a:rPr lang="en-US" altLang="en-US" dirty="0">
                <a:highlight>
                  <a:schemeClr val="lt1"/>
                </a:highlight>
                <a:latin typeface="Spectral"/>
              </a:rPr>
              <a:t> object-oriented because it also supports </a:t>
            </a:r>
            <a:r>
              <a:rPr lang="en-US" altLang="en-US" b="1" dirty="0">
                <a:highlight>
                  <a:schemeClr val="lt1"/>
                </a:highlight>
                <a:latin typeface="Spectral"/>
              </a:rPr>
              <a:t>procedural programming</a:t>
            </a:r>
            <a:r>
              <a:rPr lang="en-US" altLang="en-US" dirty="0">
                <a:highlight>
                  <a:schemeClr val="lt1"/>
                </a:highlight>
                <a:latin typeface="Spectral"/>
              </a:rPr>
              <a:t> (writing functions without classes) and </a:t>
            </a:r>
            <a:r>
              <a:rPr lang="en-US" altLang="en-US" b="1" dirty="0">
                <a:highlight>
                  <a:schemeClr val="lt1"/>
                </a:highlight>
                <a:latin typeface="Spectral"/>
              </a:rPr>
              <a:t>functional programming</a:t>
            </a:r>
            <a:r>
              <a:rPr lang="en-US" altLang="en-US" dirty="0">
                <a:highlight>
                  <a:schemeClr val="lt1"/>
                </a:highlight>
                <a:latin typeface="Spectral"/>
              </a:rPr>
              <a:t> features (like map, filter, and lambda expressions).</a:t>
            </a:r>
          </a:p>
          <a:p>
            <a:pPr marL="285750" lvl="0" indent="-285750" eaLnBrk="0" fontAlgn="base" hangingPunct="0">
              <a:spcBef>
                <a:spcPct val="0"/>
              </a:spcBef>
              <a:spcAft>
                <a:spcPct val="0"/>
              </a:spcAft>
              <a:buFont typeface="Wingdings" panose="05000000000000000000" pitchFamily="2" charset="2"/>
              <a:buChar char="§"/>
            </a:pPr>
            <a:r>
              <a:rPr lang="en-US" altLang="en-US" dirty="0">
                <a:highlight>
                  <a:schemeClr val="lt1"/>
                </a:highlight>
                <a:latin typeface="Spectral"/>
              </a:rPr>
              <a:t>In a </a:t>
            </a:r>
            <a:r>
              <a:rPr lang="en-US" altLang="en-US" i="1" dirty="0">
                <a:highlight>
                  <a:schemeClr val="lt1"/>
                </a:highlight>
                <a:latin typeface="Spectral"/>
              </a:rPr>
              <a:t>fully</a:t>
            </a:r>
            <a:r>
              <a:rPr lang="en-US" altLang="en-US" dirty="0">
                <a:highlight>
                  <a:schemeClr val="lt1"/>
                </a:highlight>
                <a:latin typeface="Spectral"/>
              </a:rPr>
              <a:t> object-oriented language (like Smalltalk), </a:t>
            </a:r>
            <a:r>
              <a:rPr lang="en-US" altLang="en-US" b="1" dirty="0">
                <a:highlight>
                  <a:schemeClr val="lt1"/>
                </a:highlight>
                <a:latin typeface="Spectral"/>
              </a:rPr>
              <a:t>everything</a:t>
            </a:r>
            <a:r>
              <a:rPr lang="en-US" altLang="en-US" dirty="0">
                <a:highlight>
                  <a:schemeClr val="lt1"/>
                </a:highlight>
                <a:latin typeface="Spectral"/>
              </a:rPr>
              <a:t> — even basic operations — must be performed through objects. In Python, you can mix object-oriented, procedural, and functional styles.</a:t>
            </a:r>
          </a:p>
          <a:p>
            <a:pPr marL="285750" lvl="0" indent="-285750" eaLnBrk="0" fontAlgn="base" hangingPunct="0">
              <a:spcBef>
                <a:spcPct val="0"/>
              </a:spcBef>
              <a:spcAft>
                <a:spcPct val="0"/>
              </a:spcAft>
              <a:buFont typeface="Wingdings" panose="05000000000000000000" pitchFamily="2" charset="2"/>
              <a:buChar char="§"/>
            </a:pPr>
            <a:endParaRPr lang="en-US" altLang="en-US" dirty="0">
              <a:highlight>
                <a:schemeClr val="lt1"/>
              </a:highlight>
              <a:latin typeface="Spectral"/>
            </a:endParaRPr>
          </a:p>
          <a:p>
            <a:pPr lvl="0" eaLnBrk="0" fontAlgn="base" hangingPunct="0">
              <a:spcBef>
                <a:spcPct val="0"/>
              </a:spcBef>
              <a:spcAft>
                <a:spcPct val="0"/>
              </a:spcAft>
            </a:pPr>
            <a:r>
              <a:rPr lang="en-US" altLang="en-US" b="1" dirty="0">
                <a:highlight>
                  <a:schemeClr val="lt1"/>
                </a:highlight>
                <a:latin typeface="Spectral"/>
              </a:rPr>
              <a:t>Key takeaway:</a:t>
            </a:r>
            <a:endParaRPr lang="en-US" altLang="en-US" dirty="0">
              <a:highlight>
                <a:schemeClr val="lt1"/>
              </a:highlight>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dirty="0">
                <a:highlight>
                  <a:schemeClr val="lt1"/>
                </a:highlight>
                <a:latin typeface="Spectral"/>
              </a:rPr>
              <a:t>Python = </a:t>
            </a:r>
            <a:r>
              <a:rPr lang="en-US" altLang="en-US" i="1" dirty="0">
                <a:highlight>
                  <a:schemeClr val="lt1"/>
                </a:highlight>
                <a:latin typeface="Spectral"/>
              </a:rPr>
              <a:t>multi-paradigm</a:t>
            </a:r>
            <a:r>
              <a:rPr lang="en-US" altLang="en-US" dirty="0">
                <a:highlight>
                  <a:schemeClr val="lt1"/>
                </a:highlight>
                <a:latin typeface="Spectral"/>
              </a:rPr>
              <a:t> language → OOP + procedural + functional.</a:t>
            </a:r>
          </a:p>
          <a:p>
            <a:pPr marL="285750" lvl="0" indent="-285750" eaLnBrk="0" fontAlgn="base" hangingPunct="0">
              <a:spcBef>
                <a:spcPct val="0"/>
              </a:spcBef>
              <a:spcAft>
                <a:spcPct val="0"/>
              </a:spcAft>
              <a:buFont typeface="Wingdings" panose="05000000000000000000" pitchFamily="2" charset="2"/>
              <a:buChar char="§"/>
            </a:pPr>
            <a:r>
              <a:rPr lang="en-US" altLang="en-US" dirty="0">
                <a:highlight>
                  <a:schemeClr val="lt1"/>
                </a:highlight>
                <a:latin typeface="Spectral"/>
              </a:rPr>
              <a:t>Not 100% OOP because it allows non-OOP code.</a:t>
            </a:r>
          </a:p>
        </p:txBody>
      </p:sp>
    </p:spTree>
    <p:extLst>
      <p:ext uri="{BB962C8B-B14F-4D97-AF65-F5344CB8AC3E}">
        <p14:creationId xmlns:p14="http://schemas.microsoft.com/office/powerpoint/2010/main" val="43347061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78F6E7-F3F1-AF99-28A0-4C310A1ED32C}"/>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A16F29EB-E7B8-450F-2FE0-CBD4D8DE9C58}"/>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FB0A2184-2CF7-02E4-D5A9-8D6E4D31EBA4}"/>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37AADD89-A330-84D1-AED7-F0D0E2F55F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E9C22C19-32EC-149B-AD6C-22C09B2F2EAB}"/>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81EF8A04-C45A-E56B-3525-E982553BCDA6}"/>
              </a:ext>
            </a:extLst>
          </p:cNvPr>
          <p:cNvSpPr/>
          <p:nvPr/>
        </p:nvSpPr>
        <p:spPr>
          <a:xfrm>
            <a:off x="2066924" y="577933"/>
            <a:ext cx="8601075" cy="1323439"/>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43. </a:t>
            </a:r>
            <a:r>
              <a:rPr lang="en" sz="4000" dirty="0">
                <a:ln w="0"/>
                <a:effectLst>
                  <a:outerShdw blurRad="38100" dist="19050" dir="2700000" algn="tl" rotWithShape="0">
                    <a:schemeClr val="dk1">
                      <a:alpha val="40000"/>
                    </a:schemeClr>
                  </a:outerShdw>
                </a:effectLst>
              </a:rPr>
              <a:t>Difference between Static &amp; Class Method ?</a:t>
            </a:r>
            <a:endParaRPr lang="en-US" sz="40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3" name="Google Shape;397;p62">
            <a:extLst>
              <a:ext uri="{FF2B5EF4-FFF2-40B4-BE49-F238E27FC236}">
                <a16:creationId xmlns:a16="http://schemas.microsoft.com/office/drawing/2014/main" id="{7FB7C03D-83DD-945D-642A-AA0C1D998725}"/>
              </a:ext>
            </a:extLst>
          </p:cNvPr>
          <p:cNvGraphicFramePr/>
          <p:nvPr>
            <p:extLst>
              <p:ext uri="{D42A27DB-BD31-4B8C-83A1-F6EECF244321}">
                <p14:modId xmlns:p14="http://schemas.microsoft.com/office/powerpoint/2010/main" val="2412438066"/>
              </p:ext>
            </p:extLst>
          </p:nvPr>
        </p:nvGraphicFramePr>
        <p:xfrm>
          <a:off x="573700" y="2487746"/>
          <a:ext cx="11034100" cy="3725024"/>
        </p:xfrm>
        <a:graphic>
          <a:graphicData uri="http://schemas.openxmlformats.org/drawingml/2006/table">
            <a:tbl>
              <a:tblPr>
                <a:noFill/>
              </a:tblPr>
              <a:tblGrid>
                <a:gridCol w="5335789">
                  <a:extLst>
                    <a:ext uri="{9D8B030D-6E8A-4147-A177-3AD203B41FA5}">
                      <a16:colId xmlns:a16="http://schemas.microsoft.com/office/drawing/2014/main" val="20000"/>
                    </a:ext>
                  </a:extLst>
                </a:gridCol>
                <a:gridCol w="5698311">
                  <a:extLst>
                    <a:ext uri="{9D8B030D-6E8A-4147-A177-3AD203B41FA5}">
                      <a16:colId xmlns:a16="http://schemas.microsoft.com/office/drawing/2014/main" val="20001"/>
                    </a:ext>
                  </a:extLst>
                </a:gridCol>
              </a:tblGrid>
              <a:tr h="615949">
                <a:tc>
                  <a:txBody>
                    <a:bodyPr/>
                    <a:lstStyle/>
                    <a:p>
                      <a:pPr marL="0" lvl="0" indent="0" algn="ctr" rtl="0">
                        <a:lnSpc>
                          <a:spcPct val="100000"/>
                        </a:lnSpc>
                        <a:spcBef>
                          <a:spcPts val="0"/>
                        </a:spcBef>
                        <a:spcAft>
                          <a:spcPts val="0"/>
                        </a:spcAft>
                        <a:buNone/>
                      </a:pPr>
                      <a:r>
                        <a:rPr lang="en" sz="2800" b="1" dirty="0">
                          <a:solidFill>
                            <a:srgbClr val="212529"/>
                          </a:solidFill>
                          <a:latin typeface="Spectral"/>
                          <a:ea typeface="Merriweather"/>
                          <a:cs typeface="Merriweather"/>
                          <a:sym typeface="Merriweather"/>
                        </a:rPr>
                        <a:t>Class Method</a:t>
                      </a:r>
                      <a:endParaRPr sz="2800" b="1" dirty="0">
                        <a:solidFill>
                          <a:srgbClr val="212529"/>
                        </a:solidFill>
                        <a:latin typeface="Spectral"/>
                        <a:ea typeface="Merriweather"/>
                        <a:cs typeface="Merriweather"/>
                        <a:sym typeface="Merriweather"/>
                      </a:endParaRPr>
                    </a:p>
                  </a:txBody>
                  <a:tcPr marL="76200" marR="76200" marT="76200" marB="762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lumMod val="20000"/>
                        <a:lumOff val="80000"/>
                      </a:schemeClr>
                    </a:solidFill>
                  </a:tcPr>
                </a:tc>
                <a:tc>
                  <a:txBody>
                    <a:bodyPr/>
                    <a:lstStyle/>
                    <a:p>
                      <a:pPr marL="0" lvl="0" indent="0" algn="ctr" rtl="0">
                        <a:lnSpc>
                          <a:spcPct val="100000"/>
                        </a:lnSpc>
                        <a:spcBef>
                          <a:spcPts val="0"/>
                        </a:spcBef>
                        <a:spcAft>
                          <a:spcPts val="0"/>
                        </a:spcAft>
                        <a:buNone/>
                      </a:pPr>
                      <a:r>
                        <a:rPr lang="en" sz="2800" b="1" dirty="0">
                          <a:solidFill>
                            <a:srgbClr val="212529"/>
                          </a:solidFill>
                          <a:latin typeface="Spectral"/>
                          <a:ea typeface="Merriweather"/>
                          <a:cs typeface="Merriweather"/>
                          <a:sym typeface="Merriweather"/>
                        </a:rPr>
                        <a:t>Static Method</a:t>
                      </a:r>
                      <a:endParaRPr sz="2800" b="1" dirty="0">
                        <a:solidFill>
                          <a:srgbClr val="212529"/>
                        </a:solidFill>
                        <a:latin typeface="Spectral"/>
                        <a:ea typeface="Merriweather"/>
                        <a:cs typeface="Merriweather"/>
                        <a:sym typeface="Merriweather"/>
                      </a:endParaRPr>
                    </a:p>
                  </a:txBody>
                  <a:tcPr marL="76200" marR="76200" marT="76200" marB="762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lumMod val="20000"/>
                        <a:lumOff val="80000"/>
                      </a:schemeClr>
                    </a:solidFill>
                  </a:tcPr>
                </a:tc>
                <a:extLst>
                  <a:ext uri="{0D108BD9-81ED-4DB2-BD59-A6C34878D82A}">
                    <a16:rowId xmlns:a16="http://schemas.microsoft.com/office/drawing/2014/main" val="10000"/>
                  </a:ext>
                </a:extLst>
              </a:tr>
              <a:tr h="615949">
                <a:tc>
                  <a:txBody>
                    <a:bodyPr/>
                    <a:lstStyle/>
                    <a:p>
                      <a:pPr marL="0" lvl="0" indent="0" algn="l" rtl="0">
                        <a:lnSpc>
                          <a:spcPct val="100000"/>
                        </a:lnSpc>
                        <a:spcBef>
                          <a:spcPts val="0"/>
                        </a:spcBef>
                        <a:spcAft>
                          <a:spcPts val="0"/>
                        </a:spcAft>
                        <a:buNone/>
                      </a:pPr>
                      <a:r>
                        <a:rPr lang="en" sz="1800" dirty="0">
                          <a:solidFill>
                            <a:srgbClr val="212529"/>
                          </a:solidFill>
                          <a:highlight>
                            <a:schemeClr val="lt1"/>
                          </a:highlight>
                          <a:latin typeface="Spectral"/>
                          <a:ea typeface="Merriweather"/>
                          <a:cs typeface="Merriweather"/>
                          <a:sym typeface="Merriweather"/>
                        </a:rPr>
                        <a:t>The class method takes cls (class) as first argument.</a:t>
                      </a:r>
                      <a:endParaRPr sz="1800" dirty="0">
                        <a:solidFill>
                          <a:srgbClr val="212529"/>
                        </a:solidFill>
                        <a:highlight>
                          <a:schemeClr val="lt1"/>
                        </a:highlight>
                        <a:latin typeface="Spectral"/>
                        <a:ea typeface="Merriweather"/>
                        <a:cs typeface="Merriweather"/>
                        <a:sym typeface="Merriweather"/>
                      </a:endParaRPr>
                    </a:p>
                  </a:txBody>
                  <a:tcPr marL="76200" marR="76200" marT="76200" marB="762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800">
                          <a:solidFill>
                            <a:srgbClr val="212529"/>
                          </a:solidFill>
                          <a:highlight>
                            <a:schemeClr val="lt1"/>
                          </a:highlight>
                          <a:latin typeface="Spectral"/>
                          <a:ea typeface="Merriweather"/>
                          <a:cs typeface="Merriweather"/>
                          <a:sym typeface="Merriweather"/>
                        </a:rPr>
                        <a:t>The static method does not take any specific parameter.</a:t>
                      </a:r>
                      <a:endParaRPr sz="1800">
                        <a:solidFill>
                          <a:srgbClr val="212529"/>
                        </a:solidFill>
                        <a:highlight>
                          <a:schemeClr val="lt1"/>
                        </a:highlight>
                        <a:latin typeface="Spectral"/>
                        <a:ea typeface="Merriweather"/>
                        <a:cs typeface="Merriweather"/>
                        <a:sym typeface="Merriweather"/>
                      </a:endParaRPr>
                    </a:p>
                  </a:txBody>
                  <a:tcPr marL="76200" marR="76200" marT="76200" marB="762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15949">
                <a:tc>
                  <a:txBody>
                    <a:bodyPr/>
                    <a:lstStyle/>
                    <a:p>
                      <a:pPr marL="0" lvl="0" indent="0" algn="l" rtl="0">
                        <a:lnSpc>
                          <a:spcPct val="100000"/>
                        </a:lnSpc>
                        <a:spcBef>
                          <a:spcPts val="0"/>
                        </a:spcBef>
                        <a:spcAft>
                          <a:spcPts val="0"/>
                        </a:spcAft>
                        <a:buNone/>
                      </a:pPr>
                      <a:r>
                        <a:rPr lang="en" sz="1800" dirty="0">
                          <a:solidFill>
                            <a:srgbClr val="212529"/>
                          </a:solidFill>
                          <a:highlight>
                            <a:schemeClr val="lt1"/>
                          </a:highlight>
                          <a:latin typeface="Spectral"/>
                          <a:ea typeface="Merriweather"/>
                          <a:cs typeface="Merriweather"/>
                          <a:sym typeface="Merriweather"/>
                        </a:rPr>
                        <a:t>Class method can access and modify the class state.</a:t>
                      </a:r>
                      <a:endParaRPr sz="1800" dirty="0">
                        <a:solidFill>
                          <a:srgbClr val="212529"/>
                        </a:solidFill>
                        <a:highlight>
                          <a:schemeClr val="lt1"/>
                        </a:highlight>
                        <a:latin typeface="Spectral"/>
                        <a:ea typeface="Merriweather"/>
                        <a:cs typeface="Merriweather"/>
                        <a:sym typeface="Merriweather"/>
                      </a:endParaRPr>
                    </a:p>
                  </a:txBody>
                  <a:tcPr marL="76200" marR="76200" marT="76200" marB="762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800">
                          <a:solidFill>
                            <a:srgbClr val="212529"/>
                          </a:solidFill>
                          <a:highlight>
                            <a:schemeClr val="lt1"/>
                          </a:highlight>
                          <a:latin typeface="Spectral"/>
                          <a:ea typeface="Merriweather"/>
                          <a:cs typeface="Merriweather"/>
                          <a:sym typeface="Merriweather"/>
                        </a:rPr>
                        <a:t>Static Method cannot access or modify the class state.</a:t>
                      </a:r>
                      <a:endParaRPr sz="1800">
                        <a:solidFill>
                          <a:srgbClr val="212529"/>
                        </a:solidFill>
                        <a:highlight>
                          <a:schemeClr val="lt1"/>
                        </a:highlight>
                        <a:latin typeface="Spectral"/>
                        <a:ea typeface="Merriweather"/>
                        <a:cs typeface="Merriweather"/>
                        <a:sym typeface="Merriweather"/>
                      </a:endParaRPr>
                    </a:p>
                  </a:txBody>
                  <a:tcPr marL="76200" marR="76200" marT="76200" marB="762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1261228">
                <a:tc>
                  <a:txBody>
                    <a:bodyPr/>
                    <a:lstStyle/>
                    <a:p>
                      <a:pPr marL="0" lvl="0" indent="0" algn="l" rtl="0">
                        <a:lnSpc>
                          <a:spcPct val="100000"/>
                        </a:lnSpc>
                        <a:spcBef>
                          <a:spcPts val="0"/>
                        </a:spcBef>
                        <a:spcAft>
                          <a:spcPts val="0"/>
                        </a:spcAft>
                        <a:buNone/>
                      </a:pPr>
                      <a:r>
                        <a:rPr lang="en" sz="1800">
                          <a:solidFill>
                            <a:srgbClr val="212529"/>
                          </a:solidFill>
                          <a:highlight>
                            <a:schemeClr val="lt1"/>
                          </a:highlight>
                          <a:latin typeface="Spectral"/>
                          <a:ea typeface="Merriweather"/>
                          <a:cs typeface="Merriweather"/>
                          <a:sym typeface="Merriweather"/>
                        </a:rPr>
                        <a:t>The class method takes the class as parameter to know about the state of that class.</a:t>
                      </a:r>
                      <a:endParaRPr sz="1800">
                        <a:solidFill>
                          <a:srgbClr val="212529"/>
                        </a:solidFill>
                        <a:highlight>
                          <a:schemeClr val="lt1"/>
                        </a:highlight>
                        <a:latin typeface="Spectral"/>
                        <a:ea typeface="Merriweather"/>
                        <a:cs typeface="Merriweather"/>
                        <a:sym typeface="Merriweather"/>
                      </a:endParaRPr>
                    </a:p>
                  </a:txBody>
                  <a:tcPr marL="76200" marR="76200" marT="76200" marB="762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800" dirty="0">
                          <a:solidFill>
                            <a:srgbClr val="212529"/>
                          </a:solidFill>
                          <a:highlight>
                            <a:schemeClr val="lt1"/>
                          </a:highlight>
                          <a:latin typeface="Spectral"/>
                          <a:ea typeface="Merriweather"/>
                          <a:cs typeface="Merriweather"/>
                          <a:sym typeface="Merriweather"/>
                        </a:rPr>
                        <a:t>Static methods do not know about class state. These methods are used to do some utility tasks by taking some parameters.</a:t>
                      </a:r>
                      <a:endParaRPr sz="1800" dirty="0">
                        <a:solidFill>
                          <a:srgbClr val="212529"/>
                        </a:solidFill>
                        <a:highlight>
                          <a:schemeClr val="lt1"/>
                        </a:highlight>
                        <a:latin typeface="Spectral"/>
                        <a:ea typeface="Merriweather"/>
                        <a:cs typeface="Merriweather"/>
                        <a:sym typeface="Merriweather"/>
                      </a:endParaRPr>
                    </a:p>
                  </a:txBody>
                  <a:tcPr marL="76200" marR="76200" marT="76200" marB="762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615949">
                <a:tc>
                  <a:txBody>
                    <a:bodyPr/>
                    <a:lstStyle/>
                    <a:p>
                      <a:pPr marL="0" lvl="0" indent="0" algn="l" rtl="0">
                        <a:lnSpc>
                          <a:spcPct val="100000"/>
                        </a:lnSpc>
                        <a:spcBef>
                          <a:spcPts val="0"/>
                        </a:spcBef>
                        <a:spcAft>
                          <a:spcPts val="0"/>
                        </a:spcAft>
                        <a:buNone/>
                      </a:pPr>
                      <a:r>
                        <a:rPr lang="en" sz="1800">
                          <a:solidFill>
                            <a:srgbClr val="212529"/>
                          </a:solidFill>
                          <a:highlight>
                            <a:schemeClr val="lt1"/>
                          </a:highlight>
                          <a:latin typeface="Spectral"/>
                          <a:ea typeface="Merriweather"/>
                          <a:cs typeface="Merriweather"/>
                          <a:sym typeface="Merriweather"/>
                        </a:rPr>
                        <a:t>@classmethod decorator is used here.</a:t>
                      </a:r>
                      <a:endParaRPr sz="1800">
                        <a:solidFill>
                          <a:srgbClr val="212529"/>
                        </a:solidFill>
                        <a:highlight>
                          <a:schemeClr val="lt1"/>
                        </a:highlight>
                        <a:latin typeface="Spectral"/>
                        <a:ea typeface="Merriweather"/>
                        <a:cs typeface="Merriweather"/>
                        <a:sym typeface="Merriweather"/>
                      </a:endParaRPr>
                    </a:p>
                  </a:txBody>
                  <a:tcPr marL="76200" marR="76200" marT="76200" marB="762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800" dirty="0">
                          <a:solidFill>
                            <a:srgbClr val="212529"/>
                          </a:solidFill>
                          <a:highlight>
                            <a:schemeClr val="lt1"/>
                          </a:highlight>
                          <a:latin typeface="Spectral"/>
                          <a:ea typeface="Merriweather"/>
                          <a:cs typeface="Merriweather"/>
                          <a:sym typeface="Merriweather"/>
                        </a:rPr>
                        <a:t>@staticmethod decorator is used here.</a:t>
                      </a:r>
                      <a:endParaRPr sz="1800" dirty="0">
                        <a:solidFill>
                          <a:srgbClr val="212529"/>
                        </a:solidFill>
                        <a:highlight>
                          <a:schemeClr val="lt1"/>
                        </a:highlight>
                        <a:latin typeface="Spectral"/>
                        <a:ea typeface="Merriweather"/>
                        <a:cs typeface="Merriweather"/>
                        <a:sym typeface="Merriweather"/>
                      </a:endParaRPr>
                    </a:p>
                  </a:txBody>
                  <a:tcPr marL="76200" marR="76200" marT="76200" marB="76200">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2053970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396180-8F21-F5FA-712C-510F928A765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15B243E-827D-3D89-2B47-B06E3788804F}"/>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75D5E1DE-FE64-81EB-E16B-02D0A004BDAD}"/>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94A1584A-0E52-C445-81C4-34A72BACB7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0F1D7205-B51E-B716-5EAA-1D9890312AF5}"/>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3BF5EB70-79F1-E76C-9AA0-A83DE3ABB22C}"/>
              </a:ext>
            </a:extLst>
          </p:cNvPr>
          <p:cNvSpPr/>
          <p:nvPr/>
        </p:nvSpPr>
        <p:spPr>
          <a:xfrm>
            <a:off x="2085974" y="887028"/>
            <a:ext cx="8601075" cy="707886"/>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44. </a:t>
            </a:r>
            <a:r>
              <a:rPr lang="en" sz="4000" dirty="0">
                <a:ln w="0"/>
                <a:effectLst>
                  <a:outerShdw blurRad="38100" dist="19050" dir="2700000" algn="tl" rotWithShape="0">
                    <a:schemeClr val="dk1">
                      <a:alpha val="40000"/>
                    </a:schemeClr>
                  </a:outerShdw>
                </a:effectLst>
              </a:rPr>
              <a:t>Multi-Processing Vs Multi-Threading</a:t>
            </a:r>
            <a:endParaRPr lang="en-US" sz="40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2" name="Table 1">
            <a:extLst>
              <a:ext uri="{FF2B5EF4-FFF2-40B4-BE49-F238E27FC236}">
                <a16:creationId xmlns:a16="http://schemas.microsoft.com/office/drawing/2014/main" id="{CDE4FE97-0469-8020-F197-E99050DC67D3}"/>
              </a:ext>
            </a:extLst>
          </p:cNvPr>
          <p:cNvGraphicFramePr>
            <a:graphicFrameLocks noGrp="1"/>
          </p:cNvGraphicFramePr>
          <p:nvPr>
            <p:extLst>
              <p:ext uri="{D42A27DB-BD31-4B8C-83A1-F6EECF244321}">
                <p14:modId xmlns:p14="http://schemas.microsoft.com/office/powerpoint/2010/main" val="1552626714"/>
              </p:ext>
            </p:extLst>
          </p:nvPr>
        </p:nvGraphicFramePr>
        <p:xfrm>
          <a:off x="581022" y="2630806"/>
          <a:ext cx="11023599" cy="3600906"/>
        </p:xfrm>
        <a:graphic>
          <a:graphicData uri="http://schemas.openxmlformats.org/drawingml/2006/table">
            <a:tbl>
              <a:tblPr/>
              <a:tblGrid>
                <a:gridCol w="3674533">
                  <a:extLst>
                    <a:ext uri="{9D8B030D-6E8A-4147-A177-3AD203B41FA5}">
                      <a16:colId xmlns:a16="http://schemas.microsoft.com/office/drawing/2014/main" val="3869885903"/>
                    </a:ext>
                  </a:extLst>
                </a:gridCol>
                <a:gridCol w="3674533">
                  <a:extLst>
                    <a:ext uri="{9D8B030D-6E8A-4147-A177-3AD203B41FA5}">
                      <a16:colId xmlns:a16="http://schemas.microsoft.com/office/drawing/2014/main" val="3124539993"/>
                    </a:ext>
                  </a:extLst>
                </a:gridCol>
                <a:gridCol w="3674533">
                  <a:extLst>
                    <a:ext uri="{9D8B030D-6E8A-4147-A177-3AD203B41FA5}">
                      <a16:colId xmlns:a16="http://schemas.microsoft.com/office/drawing/2014/main" val="3217008175"/>
                    </a:ext>
                  </a:extLst>
                </a:gridCol>
              </a:tblGrid>
              <a:tr h="423636">
                <a:tc>
                  <a:txBody>
                    <a:bodyPr/>
                    <a:lstStyle/>
                    <a:p>
                      <a:pPr algn="ctr">
                        <a:buNone/>
                      </a:pPr>
                      <a:r>
                        <a:rPr lang="en-IN" b="1" dirty="0">
                          <a:latin typeface="Spectral"/>
                        </a:rPr>
                        <a:t>Feature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buNone/>
                      </a:pPr>
                      <a:r>
                        <a:rPr lang="en-IN" b="1" dirty="0">
                          <a:latin typeface="Spectral"/>
                        </a:rPr>
                        <a:t>Multiprocessing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buNone/>
                      </a:pPr>
                      <a:r>
                        <a:rPr lang="en-IN" b="1" dirty="0">
                          <a:latin typeface="Spectral"/>
                        </a:rPr>
                        <a:t>Multithreading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696016434"/>
                  </a:ext>
                </a:extLst>
              </a:tr>
              <a:tr h="1059090">
                <a:tc>
                  <a:txBody>
                    <a:bodyPr/>
                    <a:lstStyle/>
                    <a:p>
                      <a:pPr>
                        <a:buNone/>
                      </a:pPr>
                      <a:r>
                        <a:rPr lang="en-IN" dirty="0">
                          <a:latin typeface="Spectral"/>
                        </a:rPr>
                        <a:t>Definition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latin typeface="Spectral"/>
                        </a:rPr>
                        <a:t>Runs </a:t>
                      </a:r>
                      <a:r>
                        <a:rPr lang="en-US" b="1" dirty="0">
                          <a:latin typeface="Spectral"/>
                        </a:rPr>
                        <a:t>multiple processes</a:t>
                      </a:r>
                      <a:r>
                        <a:rPr lang="en-US" dirty="0">
                          <a:latin typeface="Spectral"/>
                        </a:rPr>
                        <a:t>, each with its </a:t>
                      </a:r>
                      <a:r>
                        <a:rPr lang="en-US" b="1" dirty="0">
                          <a:latin typeface="Spectral"/>
                        </a:rPr>
                        <a:t>own Python interpreter</a:t>
                      </a:r>
                      <a:r>
                        <a:rPr lang="en-US" dirty="0">
                          <a:latin typeface="Spectral"/>
                        </a:rPr>
                        <a:t> and memory space.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latin typeface="Spectral"/>
                        </a:rPr>
                        <a:t>Runs </a:t>
                      </a:r>
                      <a:r>
                        <a:rPr lang="en-US" b="1" dirty="0">
                          <a:latin typeface="Spectral"/>
                        </a:rPr>
                        <a:t>multiple threads</a:t>
                      </a:r>
                      <a:r>
                        <a:rPr lang="en-US" dirty="0">
                          <a:latin typeface="Spectral"/>
                        </a:rPr>
                        <a:t> within the </a:t>
                      </a:r>
                      <a:r>
                        <a:rPr lang="en-US" b="1" dirty="0">
                          <a:latin typeface="Spectral"/>
                        </a:rPr>
                        <a:t>same process</a:t>
                      </a:r>
                      <a:r>
                        <a:rPr lang="en-US" dirty="0">
                          <a:latin typeface="Spectral"/>
                        </a:rPr>
                        <a:t> and memory space.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11009460"/>
                  </a:ext>
                </a:extLst>
              </a:tr>
              <a:tr h="1059090">
                <a:tc>
                  <a:txBody>
                    <a:bodyPr/>
                    <a:lstStyle/>
                    <a:p>
                      <a:pPr>
                        <a:buNone/>
                      </a:pPr>
                      <a:r>
                        <a:rPr lang="en-IN" dirty="0">
                          <a:latin typeface="Spectral"/>
                        </a:rPr>
                        <a:t>Parallelism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latin typeface="Spectral"/>
                        </a:rPr>
                        <a:t>Achieves </a:t>
                      </a:r>
                      <a:r>
                        <a:rPr lang="en-US" b="1">
                          <a:latin typeface="Spectral"/>
                        </a:rPr>
                        <a:t>true parallelism</a:t>
                      </a:r>
                      <a:r>
                        <a:rPr lang="en-US">
                          <a:latin typeface="Spectral"/>
                        </a:rPr>
                        <a:t> by bypassing the GIL (each process has its own GIL).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latin typeface="Spectral"/>
                        </a:rPr>
                        <a:t>Limited by the GIL, only one thread runs Python bytecode at a time (but good for I/O-bound tasks).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665254"/>
                  </a:ext>
                </a:extLst>
              </a:tr>
              <a:tr h="1059090">
                <a:tc>
                  <a:txBody>
                    <a:bodyPr/>
                    <a:lstStyle/>
                    <a:p>
                      <a:pPr>
                        <a:buNone/>
                      </a:pPr>
                      <a:r>
                        <a:rPr lang="en-IN">
                          <a:latin typeface="Spectral"/>
                        </a:rPr>
                        <a:t>Memory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b="1">
                          <a:latin typeface="Spectral"/>
                        </a:rPr>
                        <a:t>Separate memory</a:t>
                      </a:r>
                      <a:r>
                        <a:rPr lang="en-US">
                          <a:latin typeface="Spectral"/>
                        </a:rPr>
                        <a:t> for each process. Data is not shared directly (needs IPC).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b="1" dirty="0">
                          <a:latin typeface="Spectral"/>
                        </a:rPr>
                        <a:t>Shared memory,</a:t>
                      </a:r>
                      <a:r>
                        <a:rPr lang="en-US" dirty="0">
                          <a:latin typeface="Spectral"/>
                        </a:rPr>
                        <a:t> all threads can access same variables (needs locking to avoid race conditions).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4975659"/>
                  </a:ext>
                </a:extLst>
              </a:tr>
            </a:tbl>
          </a:graphicData>
        </a:graphic>
      </p:graphicFrame>
    </p:spTree>
    <p:extLst>
      <p:ext uri="{BB962C8B-B14F-4D97-AF65-F5344CB8AC3E}">
        <p14:creationId xmlns:p14="http://schemas.microsoft.com/office/powerpoint/2010/main" val="33676392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67BD83-0680-5492-DA7B-75DD4EEA881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AA578C95-ED17-3D80-4D59-ECF644660265}"/>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E57CD323-F06F-B133-1B50-4F42533BB247}"/>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91A85FB0-222A-56A1-241F-9DBD6F9973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9AF39B2-9E46-0DD5-A4FB-0244EBE7DC2D}"/>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2C6A3246-4EE6-E2D2-B452-09507437960D}"/>
              </a:ext>
            </a:extLst>
          </p:cNvPr>
          <p:cNvSpPr/>
          <p:nvPr/>
        </p:nvSpPr>
        <p:spPr>
          <a:xfrm>
            <a:off x="2047874" y="887028"/>
            <a:ext cx="8601075" cy="707886"/>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44. </a:t>
            </a:r>
            <a:r>
              <a:rPr lang="en" sz="4000" dirty="0">
                <a:ln w="0"/>
                <a:effectLst>
                  <a:outerShdw blurRad="38100" dist="19050" dir="2700000" algn="tl" rotWithShape="0">
                    <a:schemeClr val="dk1">
                      <a:alpha val="40000"/>
                    </a:schemeClr>
                  </a:outerShdw>
                </a:effectLst>
              </a:rPr>
              <a:t>Multi-Processing Vs Multi-Threading</a:t>
            </a:r>
            <a:endParaRPr lang="en-US" sz="40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3" name="Table 2">
            <a:extLst>
              <a:ext uri="{FF2B5EF4-FFF2-40B4-BE49-F238E27FC236}">
                <a16:creationId xmlns:a16="http://schemas.microsoft.com/office/drawing/2014/main" id="{A727D50C-14A3-D587-718C-E350C1E20DF8}"/>
              </a:ext>
            </a:extLst>
          </p:cNvPr>
          <p:cNvGraphicFramePr>
            <a:graphicFrameLocks noGrp="1"/>
          </p:cNvGraphicFramePr>
          <p:nvPr>
            <p:extLst>
              <p:ext uri="{D42A27DB-BD31-4B8C-83A1-F6EECF244321}">
                <p14:modId xmlns:p14="http://schemas.microsoft.com/office/powerpoint/2010/main" val="1887099447"/>
              </p:ext>
            </p:extLst>
          </p:nvPr>
        </p:nvGraphicFramePr>
        <p:xfrm>
          <a:off x="908050" y="2516068"/>
          <a:ext cx="10515600" cy="1645920"/>
        </p:xfrm>
        <a:graphic>
          <a:graphicData uri="http://schemas.openxmlformats.org/drawingml/2006/table">
            <a:tbl>
              <a:tblPr/>
              <a:tblGrid>
                <a:gridCol w="3505200">
                  <a:extLst>
                    <a:ext uri="{9D8B030D-6E8A-4147-A177-3AD203B41FA5}">
                      <a16:colId xmlns:a16="http://schemas.microsoft.com/office/drawing/2014/main" val="3715784911"/>
                    </a:ext>
                  </a:extLst>
                </a:gridCol>
                <a:gridCol w="3505200">
                  <a:extLst>
                    <a:ext uri="{9D8B030D-6E8A-4147-A177-3AD203B41FA5}">
                      <a16:colId xmlns:a16="http://schemas.microsoft.com/office/drawing/2014/main" val="3815253450"/>
                    </a:ext>
                  </a:extLst>
                </a:gridCol>
                <a:gridCol w="3505200">
                  <a:extLst>
                    <a:ext uri="{9D8B030D-6E8A-4147-A177-3AD203B41FA5}">
                      <a16:colId xmlns:a16="http://schemas.microsoft.com/office/drawing/2014/main" val="1304524904"/>
                    </a:ext>
                  </a:extLst>
                </a:gridCol>
              </a:tblGrid>
              <a:tr h="329684">
                <a:tc>
                  <a:txBody>
                    <a:bodyPr/>
                    <a:lstStyle/>
                    <a:p>
                      <a:pPr>
                        <a:buNone/>
                      </a:pPr>
                      <a:r>
                        <a:rPr lang="en-IN" dirty="0">
                          <a:latin typeface="Spectral"/>
                        </a:rPr>
                        <a:t>Task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buNone/>
                      </a:pPr>
                      <a:r>
                        <a:rPr lang="en-IN" dirty="0">
                          <a:latin typeface="Spectral"/>
                        </a:rPr>
                        <a:t>Better with </a:t>
                      </a:r>
                      <a:r>
                        <a:rPr lang="en-IN" b="1" dirty="0">
                          <a:latin typeface="Spectral"/>
                        </a:rPr>
                        <a:t>Multiprocessing</a:t>
                      </a:r>
                      <a:endParaRPr lang="en-IN" dirty="0">
                        <a:latin typeface="Spectra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buNone/>
                      </a:pPr>
                      <a:r>
                        <a:rPr lang="en-IN" dirty="0">
                          <a:latin typeface="Spectral"/>
                        </a:rPr>
                        <a:t>Better with </a:t>
                      </a:r>
                      <a:r>
                        <a:rPr lang="en-IN" b="1" dirty="0">
                          <a:latin typeface="Spectral"/>
                        </a:rPr>
                        <a:t>Multithreading</a:t>
                      </a:r>
                      <a:endParaRPr lang="en-IN" dirty="0">
                        <a:latin typeface="Spectra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261565184"/>
                  </a:ext>
                </a:extLst>
              </a:tr>
              <a:tr h="576947">
                <a:tc>
                  <a:txBody>
                    <a:bodyPr/>
                    <a:lstStyle/>
                    <a:p>
                      <a:pPr>
                        <a:buNone/>
                      </a:pPr>
                      <a:r>
                        <a:rPr lang="en-US" dirty="0">
                          <a:latin typeface="Spectral"/>
                        </a:rPr>
                        <a:t>CPU-bound tasks (math-heavy, data crunching)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dirty="0">
                          <a:latin typeface="Spectral"/>
                        </a:rPr>
                        <a:t>(Uses multiple CPU cores fully)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dirty="0">
                          <a:latin typeface="Spectral"/>
                        </a:rPr>
                        <a:t>(GIL limits true parallelism)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68393318"/>
                  </a:ext>
                </a:extLst>
              </a:tr>
              <a:tr h="576947">
                <a:tc>
                  <a:txBody>
                    <a:bodyPr/>
                    <a:lstStyle/>
                    <a:p>
                      <a:pPr>
                        <a:buNone/>
                      </a:pPr>
                      <a:r>
                        <a:rPr lang="en-US">
                          <a:latin typeface="Spectral"/>
                        </a:rPr>
                        <a:t>I/O-bound tasks (network calls, file read/write)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dirty="0">
                          <a:latin typeface="Spectral"/>
                        </a:rPr>
                        <a:t>(Process startup overhead)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latin typeface="Spectral"/>
                        </a:rPr>
                        <a:t>(Threads can run while others wait for I/O)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85748520"/>
                  </a:ext>
                </a:extLst>
              </a:tr>
            </a:tbl>
          </a:graphicData>
        </a:graphic>
      </p:graphicFrame>
      <p:graphicFrame>
        <p:nvGraphicFramePr>
          <p:cNvPr id="7" name="Table 6">
            <a:extLst>
              <a:ext uri="{FF2B5EF4-FFF2-40B4-BE49-F238E27FC236}">
                <a16:creationId xmlns:a16="http://schemas.microsoft.com/office/drawing/2014/main" id="{F73FBBC1-F4FF-E32A-F5EB-F8023FA16A0E}"/>
              </a:ext>
            </a:extLst>
          </p:cNvPr>
          <p:cNvGraphicFramePr>
            <a:graphicFrameLocks noGrp="1"/>
          </p:cNvGraphicFramePr>
          <p:nvPr>
            <p:extLst>
              <p:ext uri="{D42A27DB-BD31-4B8C-83A1-F6EECF244321}">
                <p14:modId xmlns:p14="http://schemas.microsoft.com/office/powerpoint/2010/main" val="3732826498"/>
              </p:ext>
            </p:extLst>
          </p:nvPr>
        </p:nvGraphicFramePr>
        <p:xfrm>
          <a:off x="908050" y="4460639"/>
          <a:ext cx="10515600" cy="1828800"/>
        </p:xfrm>
        <a:graphic>
          <a:graphicData uri="http://schemas.openxmlformats.org/drawingml/2006/table">
            <a:tbl>
              <a:tblPr/>
              <a:tblGrid>
                <a:gridCol w="5257800">
                  <a:extLst>
                    <a:ext uri="{9D8B030D-6E8A-4147-A177-3AD203B41FA5}">
                      <a16:colId xmlns:a16="http://schemas.microsoft.com/office/drawing/2014/main" val="1990635942"/>
                    </a:ext>
                  </a:extLst>
                </a:gridCol>
                <a:gridCol w="5257800">
                  <a:extLst>
                    <a:ext uri="{9D8B030D-6E8A-4147-A177-3AD203B41FA5}">
                      <a16:colId xmlns:a16="http://schemas.microsoft.com/office/drawing/2014/main" val="1970674951"/>
                    </a:ext>
                  </a:extLst>
                </a:gridCol>
              </a:tblGrid>
              <a:tr h="0">
                <a:tc>
                  <a:txBody>
                    <a:bodyPr/>
                    <a:lstStyle/>
                    <a:p>
                      <a:pPr algn="ctr">
                        <a:buNone/>
                      </a:pPr>
                      <a:r>
                        <a:rPr lang="en-IN" b="1" dirty="0">
                          <a:latin typeface="Spectral"/>
                        </a:rPr>
                        <a:t>Multiprocessing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buNone/>
                      </a:pPr>
                      <a:r>
                        <a:rPr lang="en-IN" b="1" dirty="0">
                          <a:latin typeface="Spectral"/>
                        </a:rPr>
                        <a:t>Multithreading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55826482"/>
                  </a:ext>
                </a:extLst>
              </a:tr>
              <a:tr h="0">
                <a:tc>
                  <a:txBody>
                    <a:bodyPr/>
                    <a:lstStyle/>
                    <a:p>
                      <a:pPr>
                        <a:buNone/>
                      </a:pPr>
                      <a:r>
                        <a:rPr lang="en-IN" dirty="0">
                          <a:latin typeface="Spectral"/>
                        </a:rPr>
                        <a:t>✅ True parallelism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a:latin typeface="Spectral"/>
                        </a:rPr>
                        <a:t>✅ Lightweight &amp; low overhead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57192263"/>
                  </a:ext>
                </a:extLst>
              </a:tr>
              <a:tr h="0">
                <a:tc>
                  <a:txBody>
                    <a:bodyPr/>
                    <a:lstStyle/>
                    <a:p>
                      <a:pPr>
                        <a:buNone/>
                      </a:pPr>
                      <a:r>
                        <a:rPr lang="en-IN">
                          <a:latin typeface="Spectral"/>
                        </a:rPr>
                        <a:t>✅ Utilizes multiple CPU cores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latin typeface="Spectral"/>
                        </a:rPr>
                        <a:t>✅ Good for I/O-bound work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13821455"/>
                  </a:ext>
                </a:extLst>
              </a:tr>
              <a:tr h="0">
                <a:tc>
                  <a:txBody>
                    <a:bodyPr/>
                    <a:lstStyle/>
                    <a:p>
                      <a:pPr>
                        <a:buNone/>
                      </a:pPr>
                      <a:r>
                        <a:rPr lang="en-US" dirty="0">
                          <a:latin typeface="Spectral"/>
                        </a:rPr>
                        <a:t>❌ Higher memory usage (separate processes)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IN">
                          <a:latin typeface="Spectral"/>
                        </a:rPr>
                        <a:t>❌ GIL limits CPU-bound parallelism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08937719"/>
                  </a:ext>
                </a:extLst>
              </a:tr>
              <a:tr h="0">
                <a:tc>
                  <a:txBody>
                    <a:bodyPr/>
                    <a:lstStyle/>
                    <a:p>
                      <a:pPr>
                        <a:buNone/>
                      </a:pPr>
                      <a:r>
                        <a:rPr lang="en-IN">
                          <a:latin typeface="Spectral"/>
                        </a:rPr>
                        <a:t>❌ Slower startup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latin typeface="Spectral"/>
                        </a:rPr>
                        <a:t>❌ Needs locks to prevent data corruption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25969369"/>
                  </a:ext>
                </a:extLst>
              </a:tr>
            </a:tbl>
          </a:graphicData>
        </a:graphic>
      </p:graphicFrame>
    </p:spTree>
    <p:extLst>
      <p:ext uri="{BB962C8B-B14F-4D97-AF65-F5344CB8AC3E}">
        <p14:creationId xmlns:p14="http://schemas.microsoft.com/office/powerpoint/2010/main" val="61512025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553F69-E8CC-2EDC-671A-0A66133638DC}"/>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8BE7F2DA-CB5E-E33E-1351-2F36BC525A5B}"/>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02A2149A-D822-581F-0060-DDA04761B74B}"/>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D3C1245E-55D2-8CD9-2F4D-4CFE93B53D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AC55B94-E17B-B575-CB16-03F1FF32FCB5}"/>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9CB151EA-3310-F9E6-4B5D-FC9A1C4043EF}"/>
              </a:ext>
            </a:extLst>
          </p:cNvPr>
          <p:cNvSpPr/>
          <p:nvPr/>
        </p:nvSpPr>
        <p:spPr>
          <a:xfrm>
            <a:off x="2143124" y="886157"/>
            <a:ext cx="8601075" cy="707886"/>
          </a:xfrm>
          <a:prstGeom prst="rect">
            <a:avLst/>
          </a:prstGeom>
          <a:noFill/>
        </p:spPr>
        <p:txBody>
          <a:bodyPr wrap="squar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rPr>
              <a:t>44. </a:t>
            </a:r>
            <a:r>
              <a:rPr lang="en" sz="4000" dirty="0">
                <a:ln w="0"/>
                <a:effectLst>
                  <a:outerShdw blurRad="38100" dist="19050" dir="2700000" algn="tl" rotWithShape="0">
                    <a:schemeClr val="dk1">
                      <a:alpha val="40000"/>
                    </a:schemeClr>
                  </a:outerShdw>
                </a:effectLst>
              </a:rPr>
              <a:t>Multi-Processing Vs Multi-Threading</a:t>
            </a:r>
            <a:endParaRPr lang="en-US" sz="4000" b="0" cap="none" spc="0" dirty="0">
              <a:ln w="0"/>
              <a:solidFill>
                <a:schemeClr val="tx1"/>
              </a:solidFill>
              <a:effectLst>
                <a:outerShdw blurRad="38100" dist="19050" dir="2700000" algn="tl" rotWithShape="0">
                  <a:schemeClr val="dk1">
                    <a:alpha val="40000"/>
                  </a:schemeClr>
                </a:outerShdw>
              </a:effectLst>
            </a:endParaRPr>
          </a:p>
        </p:txBody>
      </p:sp>
      <p:pic>
        <p:nvPicPr>
          <p:cNvPr id="8" name="Picture 7">
            <a:extLst>
              <a:ext uri="{FF2B5EF4-FFF2-40B4-BE49-F238E27FC236}">
                <a16:creationId xmlns:a16="http://schemas.microsoft.com/office/drawing/2014/main" id="{8F35FC48-095E-1A38-CC38-4BD69903897B}"/>
              </a:ext>
            </a:extLst>
          </p:cNvPr>
          <p:cNvPicPr>
            <a:picLocks noChangeAspect="1"/>
          </p:cNvPicPr>
          <p:nvPr/>
        </p:nvPicPr>
        <p:blipFill>
          <a:blip r:embed="rId3">
            <a:extLst>
              <a:ext uri="{28A0092B-C50C-407E-A947-70E740481C1C}">
                <a14:useLocalDpi xmlns:a14="http://schemas.microsoft.com/office/drawing/2010/main" val="0"/>
              </a:ext>
            </a:extLst>
          </a:blip>
          <a:srcRect l="7292" t="12038" r="6279" b="11521"/>
          <a:stretch>
            <a:fillRect/>
          </a:stretch>
        </p:blipFill>
        <p:spPr>
          <a:xfrm>
            <a:off x="464458" y="2685645"/>
            <a:ext cx="5476074" cy="2643792"/>
          </a:xfrm>
          <a:prstGeom prst="rect">
            <a:avLst/>
          </a:prstGeom>
          <a:ln>
            <a:noFill/>
          </a:ln>
          <a:effectLst>
            <a:softEdge rad="112500"/>
          </a:effectLst>
        </p:spPr>
      </p:pic>
      <p:pic>
        <p:nvPicPr>
          <p:cNvPr id="10" name="Picture 9">
            <a:extLst>
              <a:ext uri="{FF2B5EF4-FFF2-40B4-BE49-F238E27FC236}">
                <a16:creationId xmlns:a16="http://schemas.microsoft.com/office/drawing/2014/main" id="{B0444953-6291-EB7E-DDF7-1D2FEA44F0D6}"/>
              </a:ext>
            </a:extLst>
          </p:cNvPr>
          <p:cNvPicPr>
            <a:picLocks noChangeAspect="1"/>
          </p:cNvPicPr>
          <p:nvPr/>
        </p:nvPicPr>
        <p:blipFill>
          <a:blip r:embed="rId4">
            <a:extLst>
              <a:ext uri="{28A0092B-C50C-407E-A947-70E740481C1C}">
                <a14:useLocalDpi xmlns:a14="http://schemas.microsoft.com/office/drawing/2010/main" val="0"/>
              </a:ext>
            </a:extLst>
          </a:blip>
          <a:srcRect l="6904" t="13426" r="6904" b="12851"/>
          <a:stretch>
            <a:fillRect/>
          </a:stretch>
        </p:blipFill>
        <p:spPr>
          <a:xfrm>
            <a:off x="5780826" y="2685645"/>
            <a:ext cx="5946716" cy="2636597"/>
          </a:xfrm>
          <a:prstGeom prst="rect">
            <a:avLst/>
          </a:prstGeom>
          <a:ln>
            <a:noFill/>
          </a:ln>
          <a:effectLst>
            <a:softEdge rad="112500"/>
          </a:effectLst>
        </p:spPr>
      </p:pic>
      <p:sp>
        <p:nvSpPr>
          <p:cNvPr id="11" name="Rectangle 10">
            <a:extLst>
              <a:ext uri="{FF2B5EF4-FFF2-40B4-BE49-F238E27FC236}">
                <a16:creationId xmlns:a16="http://schemas.microsoft.com/office/drawing/2014/main" id="{5A702F34-25F4-1D02-37A6-1CCC82CDFB44}"/>
              </a:ext>
            </a:extLst>
          </p:cNvPr>
          <p:cNvSpPr/>
          <p:nvPr/>
        </p:nvSpPr>
        <p:spPr>
          <a:xfrm>
            <a:off x="464458" y="5474498"/>
            <a:ext cx="5225142" cy="646331"/>
          </a:xfrm>
          <a:prstGeom prst="rect">
            <a:avLst/>
          </a:prstGeom>
          <a:noFill/>
        </p:spPr>
        <p:txBody>
          <a:bodyPr wrap="square" lIns="91440" tIns="45720" rIns="91440" bIns="45720">
            <a:spAutoFit/>
          </a:bodyPr>
          <a:lstStyle/>
          <a:p>
            <a:pPr algn="ctr"/>
            <a:r>
              <a:rPr lang="en-US" b="1" dirty="0">
                <a:latin typeface="Spectral"/>
              </a:rPr>
              <a:t>Each process</a:t>
            </a:r>
            <a:r>
              <a:rPr lang="en-US" dirty="0">
                <a:latin typeface="Spectral"/>
              </a:rPr>
              <a:t> has a separate Python interpreter and memory space.</a:t>
            </a:r>
            <a:endParaRPr lang="en-US" b="0" cap="none" spc="0" dirty="0">
              <a:ln w="0"/>
              <a:solidFill>
                <a:schemeClr val="tx1"/>
              </a:solidFill>
              <a:effectLst>
                <a:outerShdw blurRad="38100" dist="19050" dir="2700000" algn="tl" rotWithShape="0">
                  <a:schemeClr val="dk1">
                    <a:alpha val="40000"/>
                  </a:schemeClr>
                </a:outerShdw>
              </a:effectLst>
              <a:latin typeface="Spectral"/>
            </a:endParaRPr>
          </a:p>
        </p:txBody>
      </p:sp>
      <p:sp>
        <p:nvSpPr>
          <p:cNvPr id="12" name="Rectangle 11">
            <a:extLst>
              <a:ext uri="{FF2B5EF4-FFF2-40B4-BE49-F238E27FC236}">
                <a16:creationId xmlns:a16="http://schemas.microsoft.com/office/drawing/2014/main" id="{5E46B30F-E1E6-3C34-8D71-5EF72F2C9B97}"/>
              </a:ext>
            </a:extLst>
          </p:cNvPr>
          <p:cNvSpPr/>
          <p:nvPr/>
        </p:nvSpPr>
        <p:spPr>
          <a:xfrm>
            <a:off x="5719652" y="5474498"/>
            <a:ext cx="5888148" cy="646331"/>
          </a:xfrm>
          <a:prstGeom prst="rect">
            <a:avLst/>
          </a:prstGeom>
          <a:noFill/>
        </p:spPr>
        <p:txBody>
          <a:bodyPr wrap="square" lIns="91440" tIns="45720" rIns="91440" bIns="45720">
            <a:spAutoFit/>
          </a:bodyPr>
          <a:lstStyle/>
          <a:p>
            <a:pPr algn="ctr"/>
            <a:r>
              <a:rPr lang="en-US" b="1" dirty="0">
                <a:latin typeface="Spectral"/>
              </a:rPr>
              <a:t>All threads</a:t>
            </a:r>
            <a:r>
              <a:rPr lang="en-US" dirty="0">
                <a:latin typeface="Spectral"/>
              </a:rPr>
              <a:t> share the same memory space but are limited by the GIL.</a:t>
            </a:r>
            <a:endParaRPr lang="en-US" b="0" cap="none" spc="0" dirty="0">
              <a:ln w="0"/>
              <a:solidFill>
                <a:schemeClr val="tx1"/>
              </a:solidFill>
              <a:effectLst>
                <a:outerShdw blurRad="38100" dist="19050" dir="2700000" algn="tl" rotWithShape="0">
                  <a:schemeClr val="dk1">
                    <a:alpha val="40000"/>
                  </a:schemeClr>
                </a:outerShdw>
              </a:effectLst>
              <a:latin typeface="Spectral"/>
            </a:endParaRPr>
          </a:p>
        </p:txBody>
      </p:sp>
    </p:spTree>
    <p:extLst>
      <p:ext uri="{BB962C8B-B14F-4D97-AF65-F5344CB8AC3E}">
        <p14:creationId xmlns:p14="http://schemas.microsoft.com/office/powerpoint/2010/main" val="17998660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B8E75A-210A-7595-039E-92493CC1056A}"/>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06A45EAB-C7EC-52A8-5273-EBA39E48497E}"/>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A9B88201-B635-4E41-2954-6EB2F37B5922}"/>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7FAB9851-F6C7-AAF5-B237-DBA55D9C37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8EE33F0-DDFE-2837-B074-294240D3B096}"/>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3" name="Group 2">
            <a:extLst>
              <a:ext uri="{FF2B5EF4-FFF2-40B4-BE49-F238E27FC236}">
                <a16:creationId xmlns:a16="http://schemas.microsoft.com/office/drawing/2014/main" id="{AF741F1B-049F-4F5A-14B4-1EA758857202}"/>
              </a:ext>
            </a:extLst>
          </p:cNvPr>
          <p:cNvGrpSpPr/>
          <p:nvPr/>
        </p:nvGrpSpPr>
        <p:grpSpPr>
          <a:xfrm>
            <a:off x="567177" y="5579935"/>
            <a:ext cx="2675648" cy="914400"/>
            <a:chOff x="584200" y="5363029"/>
            <a:chExt cx="2675648" cy="914400"/>
          </a:xfrm>
        </p:grpSpPr>
        <p:pic>
          <p:nvPicPr>
            <p:cNvPr id="8" name="Graphic 7" descr="Books with solid fill">
              <a:extLst>
                <a:ext uri="{FF2B5EF4-FFF2-40B4-BE49-F238E27FC236}">
                  <a16:creationId xmlns:a16="http://schemas.microsoft.com/office/drawing/2014/main" id="{624D73ED-E6AB-783E-7E5A-FA1D9DEB9EC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56510" y="5471482"/>
              <a:ext cx="728507" cy="728507"/>
            </a:xfrm>
            <a:prstGeom prst="rect">
              <a:avLst/>
            </a:prstGeom>
          </p:spPr>
        </p:pic>
        <p:pic>
          <p:nvPicPr>
            <p:cNvPr id="10" name="Graphic 9" descr="Lightbulb with solid fill">
              <a:extLst>
                <a:ext uri="{FF2B5EF4-FFF2-40B4-BE49-F238E27FC236}">
                  <a16:creationId xmlns:a16="http://schemas.microsoft.com/office/drawing/2014/main" id="{A1AE9C22-532D-A829-DF46-D2C971CB799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42927" y="5471482"/>
              <a:ext cx="716921" cy="716921"/>
            </a:xfrm>
            <a:prstGeom prst="rect">
              <a:avLst/>
            </a:prstGeom>
          </p:spPr>
        </p:pic>
        <p:pic>
          <p:nvPicPr>
            <p:cNvPr id="12" name="Graphic 11" descr="Graduation cap with solid fill">
              <a:extLst>
                <a:ext uri="{FF2B5EF4-FFF2-40B4-BE49-F238E27FC236}">
                  <a16:creationId xmlns:a16="http://schemas.microsoft.com/office/drawing/2014/main" id="{5E13FB6F-7A95-3CA7-8466-BD00D8B1808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4200" y="5363029"/>
              <a:ext cx="914400" cy="914400"/>
            </a:xfrm>
            <a:prstGeom prst="rect">
              <a:avLst/>
            </a:prstGeom>
          </p:spPr>
        </p:pic>
      </p:grpSp>
      <p:sp>
        <p:nvSpPr>
          <p:cNvPr id="13" name="Rectangle 12">
            <a:extLst>
              <a:ext uri="{FF2B5EF4-FFF2-40B4-BE49-F238E27FC236}">
                <a16:creationId xmlns:a16="http://schemas.microsoft.com/office/drawing/2014/main" id="{29BFFB96-FA4E-F888-5CF1-E719887490DD}"/>
              </a:ext>
            </a:extLst>
          </p:cNvPr>
          <p:cNvSpPr/>
          <p:nvPr/>
        </p:nvSpPr>
        <p:spPr>
          <a:xfrm>
            <a:off x="2159000" y="770683"/>
            <a:ext cx="7937500" cy="830997"/>
          </a:xfrm>
          <a:prstGeom prst="rect">
            <a:avLst/>
          </a:prstGeom>
          <a:noFill/>
        </p:spPr>
        <p:txBody>
          <a:bodyPr wrap="square" lIns="91440" tIns="45720" rIns="91440" bIns="45720">
            <a:spAutoFit/>
          </a:bodyPr>
          <a:lstStyle/>
          <a:p>
            <a:pPr algn="ctr"/>
            <a:r>
              <a:rPr lang="en-IN" sz="4800" b="0" cap="none" spc="0" dirty="0">
                <a:ln w="0"/>
                <a:solidFill>
                  <a:schemeClr val="tx1"/>
                </a:solidFill>
                <a:effectLst>
                  <a:outerShdw blurRad="38100" dist="19050" dir="2700000" algn="tl" rotWithShape="0">
                    <a:schemeClr val="dk1">
                      <a:alpha val="40000"/>
                    </a:schemeClr>
                  </a:outerShdw>
                </a:effectLst>
              </a:rPr>
              <a:t>Thank You</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308;p53">
            <a:extLst>
              <a:ext uri="{FF2B5EF4-FFF2-40B4-BE49-F238E27FC236}">
                <a16:creationId xmlns:a16="http://schemas.microsoft.com/office/drawing/2014/main" id="{D0958069-499C-7756-CF92-215DD633F1C3}"/>
              </a:ext>
            </a:extLst>
          </p:cNvPr>
          <p:cNvSpPr txBox="1"/>
          <p:nvPr/>
        </p:nvSpPr>
        <p:spPr>
          <a:xfrm>
            <a:off x="584200" y="2643273"/>
            <a:ext cx="11023600" cy="2646848"/>
          </a:xfrm>
          <a:prstGeom prst="rect">
            <a:avLst/>
          </a:prstGeom>
          <a:noFill/>
          <a:ln w="28575" cap="flat" cmpd="sng">
            <a:solidFill>
              <a:schemeClr val="accent1">
                <a:lumMod val="75000"/>
              </a:schemeClr>
            </a:solidFill>
            <a:prstDash val="solid"/>
            <a:round/>
            <a:headEnd type="none" w="sm" len="sm"/>
            <a:tailEnd type="none" w="sm" len="sm"/>
          </a:ln>
        </p:spPr>
        <p:txBody>
          <a:bodyPr spcFirstLastPara="1" wrap="square" lIns="91425" tIns="91425" rIns="91425" bIns="91425" anchor="t" anchorCtr="0">
            <a:spAutoFit/>
          </a:bodyPr>
          <a:lstStyle/>
          <a:p>
            <a:r>
              <a:rPr lang="en-US" sz="2000" dirty="0">
                <a:highlight>
                  <a:schemeClr val="lt1"/>
                </a:highlight>
                <a:latin typeface="Spectral"/>
              </a:rPr>
              <a:t>Congratulations! You have successfully completed this Python Interview Preparation course.</a:t>
            </a:r>
          </a:p>
          <a:p>
            <a:r>
              <a:rPr lang="en-US" sz="2000" dirty="0">
                <a:highlight>
                  <a:schemeClr val="lt1"/>
                </a:highlight>
                <a:latin typeface="Spectral"/>
              </a:rPr>
              <a:t>In this course, you have:</a:t>
            </a:r>
          </a:p>
          <a:p>
            <a:endParaRPr lang="en-US" sz="2000" dirty="0">
              <a:highlight>
                <a:schemeClr val="lt1"/>
              </a:highlight>
              <a:latin typeface="Spectral"/>
            </a:endParaRPr>
          </a:p>
          <a:p>
            <a:endParaRPr lang="en-US" sz="2000" dirty="0">
              <a:highlight>
                <a:schemeClr val="lt1"/>
              </a:highlight>
              <a:latin typeface="Spectral"/>
            </a:endParaRPr>
          </a:p>
          <a:p>
            <a:pPr marL="342900" indent="-342900">
              <a:buFont typeface="Wingdings" panose="05000000000000000000" pitchFamily="2" charset="2"/>
              <a:buChar char="§"/>
            </a:pPr>
            <a:r>
              <a:rPr lang="en-US" sz="2000" dirty="0">
                <a:highlight>
                  <a:schemeClr val="lt1"/>
                </a:highlight>
                <a:latin typeface="Spectral"/>
              </a:rPr>
              <a:t>Mastered </a:t>
            </a:r>
            <a:r>
              <a:rPr lang="en-US" sz="2000" b="1" dirty="0">
                <a:highlight>
                  <a:schemeClr val="lt1"/>
                </a:highlight>
                <a:latin typeface="Spectral"/>
              </a:rPr>
              <a:t>core Python concepts</a:t>
            </a:r>
            <a:r>
              <a:rPr lang="en-US" sz="2000" dirty="0">
                <a:highlight>
                  <a:schemeClr val="lt1"/>
                </a:highlight>
                <a:latin typeface="Spectral"/>
              </a:rPr>
              <a:t> like data types, loops, functions, and OOP principles.</a:t>
            </a:r>
          </a:p>
          <a:p>
            <a:pPr marL="342900" indent="-342900">
              <a:buFont typeface="Wingdings" panose="05000000000000000000" pitchFamily="2" charset="2"/>
              <a:buChar char="§"/>
            </a:pPr>
            <a:r>
              <a:rPr lang="en-US" sz="2000" dirty="0">
                <a:highlight>
                  <a:schemeClr val="lt1"/>
                </a:highlight>
                <a:latin typeface="Spectral"/>
              </a:rPr>
              <a:t>Explored </a:t>
            </a:r>
            <a:r>
              <a:rPr lang="en-US" sz="2000" b="1" dirty="0">
                <a:highlight>
                  <a:schemeClr val="lt1"/>
                </a:highlight>
                <a:latin typeface="Spectral"/>
              </a:rPr>
              <a:t>advanced topics</a:t>
            </a:r>
            <a:r>
              <a:rPr lang="en-US" sz="2000" dirty="0">
                <a:highlight>
                  <a:schemeClr val="lt1"/>
                </a:highlight>
                <a:latin typeface="Spectral"/>
              </a:rPr>
              <a:t> such as decorators, generators, dynamic typing, and Python’s object model.</a:t>
            </a:r>
          </a:p>
          <a:p>
            <a:pPr marL="342900" indent="-342900">
              <a:buFont typeface="Wingdings" panose="05000000000000000000" pitchFamily="2" charset="2"/>
              <a:buChar char="§"/>
            </a:pPr>
            <a:r>
              <a:rPr lang="en-US" sz="2000" dirty="0">
                <a:highlight>
                  <a:schemeClr val="lt1"/>
                </a:highlight>
                <a:latin typeface="Spectral"/>
              </a:rPr>
              <a:t>Learned the </a:t>
            </a:r>
            <a:r>
              <a:rPr lang="en-US" sz="2000" b="1" dirty="0">
                <a:highlight>
                  <a:schemeClr val="lt1"/>
                </a:highlight>
                <a:latin typeface="Spectral"/>
              </a:rPr>
              <a:t>key differences</a:t>
            </a:r>
            <a:r>
              <a:rPr lang="en-US" sz="2000" dirty="0">
                <a:highlight>
                  <a:schemeClr val="lt1"/>
                </a:highlight>
                <a:latin typeface="Spectral"/>
              </a:rPr>
              <a:t> between static vs class methods, abstraction vs encapsulation, and more.</a:t>
            </a:r>
          </a:p>
          <a:p>
            <a:pPr marL="342900" indent="-342900">
              <a:buFont typeface="Wingdings" panose="05000000000000000000" pitchFamily="2" charset="2"/>
              <a:buChar char="§"/>
            </a:pPr>
            <a:r>
              <a:rPr lang="en-US" sz="2000" dirty="0">
                <a:highlight>
                  <a:schemeClr val="lt1"/>
                </a:highlight>
                <a:latin typeface="Spectral"/>
              </a:rPr>
              <a:t>Practiced </a:t>
            </a:r>
            <a:r>
              <a:rPr lang="en-US" sz="2000" b="1" dirty="0">
                <a:highlight>
                  <a:schemeClr val="lt1"/>
                </a:highlight>
                <a:latin typeface="Spectral"/>
              </a:rPr>
              <a:t>real interview-style questions</a:t>
            </a:r>
            <a:r>
              <a:rPr lang="en-US" sz="2000" dirty="0">
                <a:highlight>
                  <a:schemeClr val="lt1"/>
                </a:highlight>
                <a:latin typeface="Spectral"/>
              </a:rPr>
              <a:t> that are frequently asked by top tech companies.</a:t>
            </a:r>
          </a:p>
        </p:txBody>
      </p:sp>
    </p:spTree>
    <p:extLst>
      <p:ext uri="{BB962C8B-B14F-4D97-AF65-F5344CB8AC3E}">
        <p14:creationId xmlns:p14="http://schemas.microsoft.com/office/powerpoint/2010/main" val="3549427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2C4378-AA04-F70B-7C52-428C96362C3F}"/>
            </a:ext>
          </a:extLst>
        </p:cNvPr>
        <p:cNvGrpSpPr/>
        <p:nvPr/>
      </p:nvGrpSpPr>
      <p:grpSpPr>
        <a:xfrm>
          <a:off x="0" y="0"/>
          <a:ext cx="0" cy="0"/>
          <a:chOff x="0" y="0"/>
          <a:chExt cx="0" cy="0"/>
        </a:xfrm>
      </p:grpSpPr>
      <p:sp>
        <p:nvSpPr>
          <p:cNvPr id="14" name="Google Shape;176;p38">
            <a:extLst>
              <a:ext uri="{FF2B5EF4-FFF2-40B4-BE49-F238E27FC236}">
                <a16:creationId xmlns:a16="http://schemas.microsoft.com/office/drawing/2014/main" id="{349DD83D-DC4E-1BEC-AA0D-EC50176FF327}"/>
              </a:ext>
            </a:extLst>
          </p:cNvPr>
          <p:cNvSpPr txBox="1">
            <a:spLocks/>
          </p:cNvSpPr>
          <p:nvPr/>
        </p:nvSpPr>
        <p:spPr>
          <a:xfrm>
            <a:off x="584201" y="2579757"/>
            <a:ext cx="11023600" cy="3644026"/>
          </a:xfrm>
          <a:prstGeom prst="rect">
            <a:avLst/>
          </a:prstGeom>
          <a:solidFill>
            <a:srgbClr val="EEEEEE"/>
          </a:solidFill>
        </p:spPr>
        <p:txBody>
          <a:bodyPr spcFirstLastPara="1" vert="horz" wrap="square" lIns="91425" tIns="91425" rIns="91425" bIns="91425" rtlCol="0" anchor="t" anchorCtr="0">
            <a:normAutofit fontScale="77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lvl="0" indent="-298450" algn="l">
              <a:lnSpc>
                <a:spcPct val="115000"/>
              </a:lnSpc>
              <a:spcBef>
                <a:spcPts val="0"/>
              </a:spcBef>
              <a:buClr>
                <a:schemeClr val="dk1"/>
              </a:buClr>
              <a:buSzPts val="1100"/>
              <a:buFont typeface="Merriweather"/>
              <a:buChar char="❏"/>
            </a:pPr>
            <a:r>
              <a:rPr lang="en-US" sz="2000" dirty="0">
                <a:solidFill>
                  <a:schemeClr val="dk1"/>
                </a:solidFill>
                <a:latin typeface="Spectral"/>
                <a:ea typeface="Merriweather"/>
                <a:cs typeface="Merriweather"/>
                <a:sym typeface="Merriweather"/>
              </a:rPr>
              <a:t>Memory management in Python involves a </a:t>
            </a:r>
            <a:r>
              <a:rPr lang="en-US" sz="2000" b="1" dirty="0">
                <a:solidFill>
                  <a:schemeClr val="dk1"/>
                </a:solidFill>
                <a:latin typeface="Spectral"/>
                <a:ea typeface="Merriweather"/>
                <a:cs typeface="Merriweather"/>
                <a:sym typeface="Merriweather"/>
              </a:rPr>
              <a:t>private heap</a:t>
            </a:r>
            <a:r>
              <a:rPr lang="en-US" sz="2000" dirty="0">
                <a:solidFill>
                  <a:schemeClr val="dk1"/>
                </a:solidFill>
                <a:latin typeface="Spectral"/>
                <a:ea typeface="Merriweather"/>
                <a:cs typeface="Merriweather"/>
                <a:sym typeface="Merriweather"/>
              </a:rPr>
              <a:t> containing all Python objects and data structures. Interpreter takes care of Python heap and that the programmer has no access to it.</a:t>
            </a:r>
          </a:p>
          <a:p>
            <a:pPr marL="457200" lvl="0" indent="-298450" algn="l">
              <a:lnSpc>
                <a:spcPct val="115000"/>
              </a:lnSpc>
              <a:spcBef>
                <a:spcPts val="0"/>
              </a:spcBef>
              <a:buClr>
                <a:schemeClr val="dk1"/>
              </a:buClr>
              <a:buSzPts val="1100"/>
              <a:buFont typeface="Merriweather"/>
              <a:buChar char="❏"/>
            </a:pPr>
            <a:endParaRPr lang="en-US" sz="2000" dirty="0">
              <a:solidFill>
                <a:schemeClr val="dk1"/>
              </a:solidFill>
              <a:latin typeface="Spectral"/>
              <a:ea typeface="Merriweather"/>
              <a:cs typeface="Merriweather"/>
              <a:sym typeface="Merriweather"/>
            </a:endParaRPr>
          </a:p>
          <a:p>
            <a:pPr marL="457200" lvl="0" indent="-298450" algn="l">
              <a:lnSpc>
                <a:spcPct val="115000"/>
              </a:lnSpc>
              <a:spcBef>
                <a:spcPts val="0"/>
              </a:spcBef>
              <a:buClr>
                <a:schemeClr val="dk1"/>
              </a:buClr>
              <a:buSzPts val="1100"/>
              <a:buFont typeface="Merriweather"/>
              <a:buChar char="❏"/>
            </a:pPr>
            <a:r>
              <a:rPr lang="en-US" sz="2000" dirty="0">
                <a:solidFill>
                  <a:schemeClr val="dk1"/>
                </a:solidFill>
                <a:latin typeface="Spectral"/>
                <a:ea typeface="Merriweather"/>
                <a:cs typeface="Merriweather"/>
                <a:sym typeface="Merriweather"/>
              </a:rPr>
              <a:t>The allocation of heap space for Python objects is done by </a:t>
            </a:r>
            <a:r>
              <a:rPr lang="en-US" sz="2000" b="1" dirty="0">
                <a:solidFill>
                  <a:schemeClr val="dk1"/>
                </a:solidFill>
                <a:latin typeface="Spectral"/>
                <a:ea typeface="Merriweather"/>
                <a:cs typeface="Merriweather"/>
                <a:sym typeface="Merriweather"/>
              </a:rPr>
              <a:t>Python memory manager</a:t>
            </a:r>
            <a:r>
              <a:rPr lang="en-US" sz="2000" dirty="0">
                <a:solidFill>
                  <a:schemeClr val="dk1"/>
                </a:solidFill>
                <a:latin typeface="Spectral"/>
                <a:ea typeface="Merriweather"/>
                <a:cs typeface="Merriweather"/>
                <a:sym typeface="Merriweather"/>
              </a:rPr>
              <a:t>. The core API of Python provides some tools for the programmer to code reliable and more robust program.</a:t>
            </a:r>
          </a:p>
          <a:p>
            <a:pPr marL="457200" lvl="0" indent="-298450" algn="l">
              <a:lnSpc>
                <a:spcPct val="115000"/>
              </a:lnSpc>
              <a:spcBef>
                <a:spcPts val="0"/>
              </a:spcBef>
              <a:buClr>
                <a:schemeClr val="dk1"/>
              </a:buClr>
              <a:buSzPts val="1100"/>
              <a:buFont typeface="Merriweather"/>
              <a:buChar char="❏"/>
            </a:pPr>
            <a:endParaRPr lang="en-US" sz="2000" dirty="0">
              <a:solidFill>
                <a:schemeClr val="dk1"/>
              </a:solidFill>
              <a:latin typeface="Spectral"/>
              <a:ea typeface="Merriweather"/>
              <a:cs typeface="Merriweather"/>
              <a:sym typeface="Merriweather"/>
            </a:endParaRPr>
          </a:p>
          <a:p>
            <a:pPr marL="457200" lvl="0" indent="-298450" algn="l">
              <a:lnSpc>
                <a:spcPct val="115000"/>
              </a:lnSpc>
              <a:spcBef>
                <a:spcPts val="0"/>
              </a:spcBef>
              <a:buClr>
                <a:schemeClr val="dk1"/>
              </a:buClr>
              <a:buSzPts val="1100"/>
              <a:buFont typeface="Merriweather"/>
              <a:buChar char="❏"/>
            </a:pPr>
            <a:r>
              <a:rPr lang="en-US" sz="2000" dirty="0">
                <a:solidFill>
                  <a:schemeClr val="dk1"/>
                </a:solidFill>
                <a:latin typeface="Spectral"/>
                <a:ea typeface="Merriweather"/>
                <a:cs typeface="Merriweather"/>
                <a:sym typeface="Merriweather"/>
              </a:rPr>
              <a:t>Python also has a build-in garbage collector which recycles all the unused memory. When an object is no longer referenced by the program, the heap space it occupies can be freed. The garbage collector determines objects which are no longer referenced by the program frees the occupied memory and make it available to the heap space.</a:t>
            </a:r>
          </a:p>
          <a:p>
            <a:pPr marL="457200" lvl="0" indent="-298450" algn="l">
              <a:lnSpc>
                <a:spcPct val="115000"/>
              </a:lnSpc>
              <a:spcBef>
                <a:spcPts val="0"/>
              </a:spcBef>
              <a:buClr>
                <a:schemeClr val="dk1"/>
              </a:buClr>
              <a:buSzPts val="1100"/>
              <a:buFont typeface="Merriweather"/>
              <a:buChar char="❏"/>
            </a:pPr>
            <a:endParaRPr lang="en-US" sz="2000" dirty="0">
              <a:solidFill>
                <a:schemeClr val="dk1"/>
              </a:solidFill>
              <a:latin typeface="Spectral"/>
              <a:ea typeface="Merriweather"/>
              <a:cs typeface="Merriweather"/>
              <a:sym typeface="Merriweather"/>
            </a:endParaRPr>
          </a:p>
          <a:p>
            <a:pPr marL="457200" lvl="0" indent="-298450" algn="l">
              <a:lnSpc>
                <a:spcPct val="115000"/>
              </a:lnSpc>
              <a:spcBef>
                <a:spcPts val="0"/>
              </a:spcBef>
              <a:buClr>
                <a:schemeClr val="dk1"/>
              </a:buClr>
              <a:buSzPts val="1100"/>
              <a:buFont typeface="Merriweather"/>
              <a:buChar char="❏"/>
            </a:pPr>
            <a:r>
              <a:rPr lang="en-US" sz="2000" dirty="0">
                <a:solidFill>
                  <a:schemeClr val="dk1"/>
                </a:solidFill>
                <a:latin typeface="Spectral"/>
                <a:ea typeface="Merriweather"/>
                <a:cs typeface="Merriweather"/>
                <a:sym typeface="Merriweather"/>
              </a:rPr>
              <a:t>The </a:t>
            </a:r>
            <a:r>
              <a:rPr lang="en-US" sz="2000" dirty="0" err="1">
                <a:solidFill>
                  <a:schemeClr val="dk1"/>
                </a:solidFill>
                <a:latin typeface="Spectral"/>
                <a:ea typeface="Merriweather"/>
                <a:cs typeface="Merriweather"/>
                <a:sym typeface="Merriweather"/>
              </a:rPr>
              <a:t>gc</a:t>
            </a:r>
            <a:r>
              <a:rPr lang="en-US" sz="2000" dirty="0">
                <a:solidFill>
                  <a:schemeClr val="dk1"/>
                </a:solidFill>
                <a:latin typeface="Spectral"/>
                <a:ea typeface="Merriweather"/>
                <a:cs typeface="Merriweather"/>
                <a:sym typeface="Merriweather"/>
              </a:rPr>
              <a:t> module defines functions to enable /disable garbage collector:</a:t>
            </a:r>
          </a:p>
          <a:p>
            <a:pPr marL="457200" lvl="0" algn="l">
              <a:lnSpc>
                <a:spcPct val="115000"/>
              </a:lnSpc>
              <a:spcBef>
                <a:spcPts val="0"/>
              </a:spcBef>
            </a:pPr>
            <a:endParaRPr lang="en-US" sz="2000" dirty="0">
              <a:solidFill>
                <a:schemeClr val="dk1"/>
              </a:solidFill>
              <a:latin typeface="Spectral"/>
              <a:ea typeface="Merriweather"/>
              <a:cs typeface="Merriweather"/>
              <a:sym typeface="Merriweather"/>
            </a:endParaRPr>
          </a:p>
          <a:p>
            <a:pPr marL="457200" lvl="0" indent="-298450" algn="l">
              <a:lnSpc>
                <a:spcPct val="150000"/>
              </a:lnSpc>
              <a:spcBef>
                <a:spcPts val="0"/>
              </a:spcBef>
              <a:buClr>
                <a:schemeClr val="dk1"/>
              </a:buClr>
              <a:buSzPts val="1100"/>
              <a:buFont typeface="Merriweather"/>
              <a:buChar char="-"/>
            </a:pPr>
            <a:r>
              <a:rPr lang="en-US" sz="2000" b="1" dirty="0" err="1">
                <a:solidFill>
                  <a:schemeClr val="dk1"/>
                </a:solidFill>
                <a:latin typeface="Spectral"/>
                <a:ea typeface="Merriweather"/>
                <a:cs typeface="Merriweather"/>
                <a:sym typeface="Merriweather"/>
              </a:rPr>
              <a:t>gc.enable</a:t>
            </a:r>
            <a:r>
              <a:rPr lang="en-US" sz="2000" b="1" dirty="0">
                <a:solidFill>
                  <a:schemeClr val="dk1"/>
                </a:solidFill>
                <a:latin typeface="Spectral"/>
                <a:ea typeface="Merriweather"/>
                <a:cs typeface="Merriweather"/>
                <a:sym typeface="Merriweather"/>
              </a:rPr>
              <a:t>()</a:t>
            </a:r>
            <a:r>
              <a:rPr lang="en-US" sz="2000" dirty="0">
                <a:solidFill>
                  <a:schemeClr val="dk1"/>
                </a:solidFill>
                <a:latin typeface="Spectral"/>
                <a:ea typeface="Merriweather"/>
                <a:cs typeface="Merriweather"/>
                <a:sym typeface="Merriweather"/>
              </a:rPr>
              <a:t> -Enables automatic garbage collection.</a:t>
            </a:r>
          </a:p>
          <a:p>
            <a:pPr marL="457200" lvl="0" indent="-298450" algn="l">
              <a:lnSpc>
                <a:spcPct val="150000"/>
              </a:lnSpc>
              <a:spcBef>
                <a:spcPts val="0"/>
              </a:spcBef>
              <a:buClr>
                <a:schemeClr val="dk1"/>
              </a:buClr>
              <a:buSzPts val="1100"/>
              <a:buFont typeface="Merriweather"/>
              <a:buChar char="-"/>
            </a:pPr>
            <a:r>
              <a:rPr lang="en-US" sz="2000" b="1" dirty="0" err="1">
                <a:solidFill>
                  <a:schemeClr val="dk1"/>
                </a:solidFill>
                <a:latin typeface="Spectral"/>
                <a:ea typeface="Merriweather"/>
                <a:cs typeface="Merriweather"/>
                <a:sym typeface="Merriweather"/>
              </a:rPr>
              <a:t>gc.disable</a:t>
            </a:r>
            <a:r>
              <a:rPr lang="en-US" sz="2000" b="1" dirty="0">
                <a:solidFill>
                  <a:schemeClr val="dk1"/>
                </a:solidFill>
                <a:latin typeface="Spectral"/>
                <a:ea typeface="Merriweather"/>
                <a:cs typeface="Merriweather"/>
                <a:sym typeface="Merriweather"/>
              </a:rPr>
              <a:t>()</a:t>
            </a:r>
            <a:r>
              <a:rPr lang="en-US" sz="2000" dirty="0">
                <a:solidFill>
                  <a:schemeClr val="dk1"/>
                </a:solidFill>
                <a:latin typeface="Spectral"/>
                <a:ea typeface="Merriweather"/>
                <a:cs typeface="Merriweather"/>
                <a:sym typeface="Merriweather"/>
              </a:rPr>
              <a:t> - Disables automatic garbage collection.</a:t>
            </a:r>
          </a:p>
        </p:txBody>
      </p:sp>
      <p:sp>
        <p:nvSpPr>
          <p:cNvPr id="4" name="Rectangle 3">
            <a:extLst>
              <a:ext uri="{FF2B5EF4-FFF2-40B4-BE49-F238E27FC236}">
                <a16:creationId xmlns:a16="http://schemas.microsoft.com/office/drawing/2014/main" id="{0E2903E8-4935-DF79-500D-29603C6D4D88}"/>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C006EA17-C252-F6D7-38A4-8AD33EAAA422}"/>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75018423-211B-1688-39FD-318EAD7319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4D1472BC-8166-8DB4-E8E9-D1B3D114B6AB}"/>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7" name="Group 6">
            <a:extLst>
              <a:ext uri="{FF2B5EF4-FFF2-40B4-BE49-F238E27FC236}">
                <a16:creationId xmlns:a16="http://schemas.microsoft.com/office/drawing/2014/main" id="{FA2DF611-06C2-B9F4-0C9C-2EF88F059135}"/>
              </a:ext>
            </a:extLst>
          </p:cNvPr>
          <p:cNvGrpSpPr/>
          <p:nvPr/>
        </p:nvGrpSpPr>
        <p:grpSpPr>
          <a:xfrm>
            <a:off x="8836902" y="5309383"/>
            <a:ext cx="2675648" cy="914400"/>
            <a:chOff x="584200" y="5363029"/>
            <a:chExt cx="2675648" cy="914400"/>
          </a:xfrm>
        </p:grpSpPr>
        <p:pic>
          <p:nvPicPr>
            <p:cNvPr id="8" name="Graphic 7" descr="Books with solid fill">
              <a:extLst>
                <a:ext uri="{FF2B5EF4-FFF2-40B4-BE49-F238E27FC236}">
                  <a16:creationId xmlns:a16="http://schemas.microsoft.com/office/drawing/2014/main" id="{D7E04248-F050-8038-96ED-6D421F067F4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56510" y="5471482"/>
              <a:ext cx="728507" cy="728507"/>
            </a:xfrm>
            <a:prstGeom prst="rect">
              <a:avLst/>
            </a:prstGeom>
          </p:spPr>
        </p:pic>
        <p:pic>
          <p:nvPicPr>
            <p:cNvPr id="10" name="Graphic 9" descr="Lightbulb with solid fill">
              <a:extLst>
                <a:ext uri="{FF2B5EF4-FFF2-40B4-BE49-F238E27FC236}">
                  <a16:creationId xmlns:a16="http://schemas.microsoft.com/office/drawing/2014/main" id="{07D4D532-2814-ABE8-A525-F18E312A819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42927" y="5471482"/>
              <a:ext cx="716921" cy="716921"/>
            </a:xfrm>
            <a:prstGeom prst="rect">
              <a:avLst/>
            </a:prstGeom>
          </p:spPr>
        </p:pic>
        <p:pic>
          <p:nvPicPr>
            <p:cNvPr id="12" name="Graphic 11" descr="Graduation cap with solid fill">
              <a:extLst>
                <a:ext uri="{FF2B5EF4-FFF2-40B4-BE49-F238E27FC236}">
                  <a16:creationId xmlns:a16="http://schemas.microsoft.com/office/drawing/2014/main" id="{CF00339B-83CF-F737-C84D-1A9EB633D04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4200" y="5363029"/>
              <a:ext cx="914400" cy="914400"/>
            </a:xfrm>
            <a:prstGeom prst="rect">
              <a:avLst/>
            </a:prstGeom>
          </p:spPr>
        </p:pic>
      </p:grpSp>
      <p:sp>
        <p:nvSpPr>
          <p:cNvPr id="13" name="Rectangle 12">
            <a:extLst>
              <a:ext uri="{FF2B5EF4-FFF2-40B4-BE49-F238E27FC236}">
                <a16:creationId xmlns:a16="http://schemas.microsoft.com/office/drawing/2014/main" id="{055B9005-E828-C411-32D4-95C63ABFB69B}"/>
              </a:ext>
            </a:extLst>
          </p:cNvPr>
          <p:cNvSpPr/>
          <p:nvPr/>
        </p:nvSpPr>
        <p:spPr>
          <a:xfrm>
            <a:off x="2159000" y="856250"/>
            <a:ext cx="9448800" cy="769441"/>
          </a:xfrm>
          <a:prstGeom prst="rect">
            <a:avLst/>
          </a:prstGeom>
          <a:noFill/>
        </p:spPr>
        <p:txBody>
          <a:bodyPr wrap="square" lIns="91440" tIns="45720" rIns="91440" bIns="45720">
            <a:spAutoFit/>
          </a:bodyPr>
          <a:lstStyle/>
          <a:p>
            <a:r>
              <a:rPr lang="en-US" sz="4400" b="0" cap="none" spc="0" dirty="0">
                <a:ln w="0"/>
                <a:solidFill>
                  <a:schemeClr val="tx1"/>
                </a:solidFill>
                <a:effectLst>
                  <a:outerShdw blurRad="38100" dist="19050" dir="2700000" algn="tl" rotWithShape="0">
                    <a:schemeClr val="dk1">
                      <a:alpha val="40000"/>
                    </a:schemeClr>
                  </a:outerShdw>
                </a:effectLst>
              </a:rPr>
              <a:t>4. </a:t>
            </a:r>
            <a:r>
              <a:rPr lang="en" sz="4400" dirty="0">
                <a:ln w="0"/>
                <a:effectLst>
                  <a:outerShdw blurRad="38100" dist="19050" dir="2700000" algn="tl" rotWithShape="0">
                    <a:schemeClr val="dk1">
                      <a:alpha val="40000"/>
                    </a:schemeClr>
                  </a:outerShdw>
                </a:effectLst>
              </a:rPr>
              <a:t>How Memeory Managed in Python ?</a:t>
            </a:r>
            <a:endParaRPr lang="en-US" sz="4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515030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EF4C95-8756-7A95-4A4B-AE807FF0D89D}"/>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711642C-D752-B5D1-9687-DF4303423D43}"/>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4CED0FA8-F7CF-CC88-D224-CC735782B73B}"/>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ADA5E743-F2F4-5E68-8D79-A93FDDBF6C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45231E5A-DBA3-5CD1-CDCF-E0D9D4A58359}"/>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Graphic 7" descr="Books with solid fill">
            <a:extLst>
              <a:ext uri="{FF2B5EF4-FFF2-40B4-BE49-F238E27FC236}">
                <a16:creationId xmlns:a16="http://schemas.microsoft.com/office/drawing/2014/main" id="{6EB88B21-6813-348B-C3B0-C2C7FAD660C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56510" y="5471482"/>
            <a:ext cx="728507" cy="728507"/>
          </a:xfrm>
          <a:prstGeom prst="rect">
            <a:avLst/>
          </a:prstGeom>
        </p:spPr>
      </p:pic>
      <p:pic>
        <p:nvPicPr>
          <p:cNvPr id="10" name="Graphic 9" descr="Lightbulb with solid fill">
            <a:extLst>
              <a:ext uri="{FF2B5EF4-FFF2-40B4-BE49-F238E27FC236}">
                <a16:creationId xmlns:a16="http://schemas.microsoft.com/office/drawing/2014/main" id="{598A5AFA-D209-D648-C429-A5C5B86521C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42927" y="5471482"/>
            <a:ext cx="716921" cy="716921"/>
          </a:xfrm>
          <a:prstGeom prst="rect">
            <a:avLst/>
          </a:prstGeom>
        </p:spPr>
      </p:pic>
      <p:pic>
        <p:nvPicPr>
          <p:cNvPr id="12" name="Graphic 11" descr="Graduation cap with solid fill">
            <a:extLst>
              <a:ext uri="{FF2B5EF4-FFF2-40B4-BE49-F238E27FC236}">
                <a16:creationId xmlns:a16="http://schemas.microsoft.com/office/drawing/2014/main" id="{4778532B-2DF3-47DD-76D7-C8EE0851096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4200" y="5363029"/>
            <a:ext cx="914400" cy="914400"/>
          </a:xfrm>
          <a:prstGeom prst="rect">
            <a:avLst/>
          </a:prstGeom>
        </p:spPr>
      </p:pic>
      <p:sp>
        <p:nvSpPr>
          <p:cNvPr id="13" name="Rectangle 12">
            <a:extLst>
              <a:ext uri="{FF2B5EF4-FFF2-40B4-BE49-F238E27FC236}">
                <a16:creationId xmlns:a16="http://schemas.microsoft.com/office/drawing/2014/main" id="{F77B6892-4E54-E89C-1650-10FA5C2604F2}"/>
              </a:ext>
            </a:extLst>
          </p:cNvPr>
          <p:cNvSpPr/>
          <p:nvPr/>
        </p:nvSpPr>
        <p:spPr>
          <a:xfrm>
            <a:off x="2159000" y="439671"/>
            <a:ext cx="9448800" cy="1569660"/>
          </a:xfrm>
          <a:prstGeom prst="rect">
            <a:avLst/>
          </a:prstGeom>
          <a:noFill/>
        </p:spPr>
        <p:txBody>
          <a:bodyPr wrap="square" lIns="91440" tIns="45720" rIns="91440" bIns="45720">
            <a:spAutoFit/>
          </a:bodyPr>
          <a:lstStyle/>
          <a:p>
            <a:pPr algn="ctr"/>
            <a:r>
              <a:rPr lang="en-US" sz="4800" b="0" cap="none" spc="0" dirty="0">
                <a:ln w="0"/>
                <a:solidFill>
                  <a:schemeClr val="tx1"/>
                </a:solidFill>
                <a:effectLst>
                  <a:outerShdw blurRad="38100" dist="19050" dir="2700000" algn="tl" rotWithShape="0">
                    <a:schemeClr val="dk1">
                      <a:alpha val="40000"/>
                    </a:schemeClr>
                  </a:outerShdw>
                </a:effectLst>
              </a:rPr>
              <a:t>5. </a:t>
            </a:r>
            <a:r>
              <a:rPr lang="en" sz="4800" dirty="0">
                <a:ln w="0"/>
                <a:effectLst>
                  <a:outerShdw blurRad="38100" dist="19050" dir="2700000" algn="tl" rotWithShape="0">
                    <a:schemeClr val="dk1">
                      <a:alpha val="40000"/>
                    </a:schemeClr>
                  </a:outerShdw>
                </a:effectLst>
              </a:rPr>
              <a:t>Difference Between Generators and Iterators</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14" name="Google Shape;176;p38">
            <a:extLst>
              <a:ext uri="{FF2B5EF4-FFF2-40B4-BE49-F238E27FC236}">
                <a16:creationId xmlns:a16="http://schemas.microsoft.com/office/drawing/2014/main" id="{6D93B2A4-5C54-8870-468B-6CDEF37260DE}"/>
              </a:ext>
            </a:extLst>
          </p:cNvPr>
          <p:cNvSpPr txBox="1">
            <a:spLocks/>
          </p:cNvSpPr>
          <p:nvPr/>
        </p:nvSpPr>
        <p:spPr>
          <a:xfrm>
            <a:off x="375200" y="2514525"/>
            <a:ext cx="5314400" cy="3762904"/>
          </a:xfrm>
          <a:prstGeom prst="rect">
            <a:avLst/>
          </a:prstGeom>
          <a:solidFill>
            <a:srgbClr val="EEEEEE"/>
          </a:solidFill>
        </p:spPr>
        <p:txBody>
          <a:bodyPr spcFirstLastPara="1" vert="horz" wrap="square" lIns="91425" tIns="91425" rIns="91425" bIns="91425" rtlCol="0" anchor="t" anchorCtr="0">
            <a:normAutofit fontScale="6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pPr>
            <a:r>
              <a:rPr lang="en-US" sz="3200" b="1" dirty="0">
                <a:solidFill>
                  <a:schemeClr val="dk1"/>
                </a:solidFill>
                <a:latin typeface="Spectral"/>
                <a:ea typeface="Merriweather"/>
                <a:cs typeface="Merriweather"/>
                <a:sym typeface="Merriweather"/>
              </a:rPr>
              <a:t>GENERATOR</a:t>
            </a:r>
          </a:p>
          <a:p>
            <a:pPr>
              <a:spcBef>
                <a:spcPts val="0"/>
              </a:spcBef>
            </a:pPr>
            <a:endParaRPr lang="en-US" sz="3200" b="1" dirty="0">
              <a:solidFill>
                <a:schemeClr val="dk1"/>
              </a:solidFill>
              <a:latin typeface="Spectral"/>
              <a:ea typeface="Merriweather"/>
              <a:cs typeface="Merriweather"/>
              <a:sym typeface="Merriweather"/>
            </a:endParaRPr>
          </a:p>
          <a:p>
            <a:pPr marL="457200" lvl="0" indent="-285750" algn="l">
              <a:spcBef>
                <a:spcPts val="0"/>
              </a:spcBef>
              <a:buSzPts val="900"/>
              <a:buFont typeface="Merriweather"/>
              <a:buChar char="●"/>
            </a:pPr>
            <a:r>
              <a:rPr lang="en-US" sz="2200" dirty="0">
                <a:latin typeface="Spectral"/>
                <a:ea typeface="Merriweather"/>
                <a:cs typeface="Merriweather"/>
                <a:sym typeface="Merriweather"/>
              </a:rPr>
              <a:t>Generators are iterators which can execute only once. </a:t>
            </a:r>
          </a:p>
          <a:p>
            <a:pPr marL="457200" lvl="0" indent="-285750" algn="l">
              <a:spcBef>
                <a:spcPts val="0"/>
              </a:spcBef>
              <a:buSzPts val="900"/>
              <a:buFont typeface="Merriweather"/>
              <a:buChar char="●"/>
            </a:pPr>
            <a:r>
              <a:rPr lang="en-US" sz="2200" dirty="0">
                <a:latin typeface="Spectral"/>
                <a:ea typeface="Merriweather"/>
                <a:cs typeface="Merriweather"/>
                <a:sym typeface="Merriweather"/>
              </a:rPr>
              <a:t>Generator uses “yield” keyword.</a:t>
            </a:r>
          </a:p>
          <a:p>
            <a:pPr marL="457200" lvl="0" indent="-285750" algn="l">
              <a:spcBef>
                <a:spcPts val="0"/>
              </a:spcBef>
              <a:buSzPts val="900"/>
              <a:buFont typeface="Merriweather"/>
              <a:buChar char="●"/>
            </a:pPr>
            <a:r>
              <a:rPr lang="en-US" sz="2200" dirty="0">
                <a:latin typeface="Spectral"/>
                <a:ea typeface="Merriweather"/>
                <a:cs typeface="Merriweather"/>
                <a:sym typeface="Merriweather"/>
              </a:rPr>
              <a:t>Generators are mostly used in loops to generate an iterator by returning all the values in the loop without affecting the iteration of the loop.</a:t>
            </a:r>
          </a:p>
          <a:p>
            <a:pPr marL="457200" lvl="0" indent="-285750" algn="l">
              <a:spcBef>
                <a:spcPts val="0"/>
              </a:spcBef>
              <a:buSzPts val="900"/>
              <a:buFont typeface="Merriweather"/>
              <a:buChar char="●"/>
            </a:pPr>
            <a:r>
              <a:rPr lang="en-US" sz="2200" dirty="0">
                <a:latin typeface="Spectral"/>
                <a:ea typeface="Merriweather"/>
                <a:cs typeface="Merriweather"/>
                <a:sym typeface="Merriweather"/>
              </a:rPr>
              <a:t>Every generator is an iterator.</a:t>
            </a:r>
          </a:p>
          <a:p>
            <a:pPr lvl="0" algn="l">
              <a:spcBef>
                <a:spcPts val="0"/>
              </a:spcBef>
            </a:pPr>
            <a:endParaRPr lang="en-US" sz="2200" dirty="0">
              <a:latin typeface="Spectral"/>
              <a:ea typeface="Merriweather"/>
              <a:cs typeface="Merriweather"/>
              <a:sym typeface="Merriweather"/>
            </a:endParaRPr>
          </a:p>
          <a:p>
            <a:pPr lvl="0" algn="l">
              <a:spcBef>
                <a:spcPts val="0"/>
              </a:spcBef>
            </a:pPr>
            <a:r>
              <a:rPr lang="en-US" sz="2200" dirty="0">
                <a:latin typeface="Spectral"/>
                <a:ea typeface="Merriweather"/>
                <a:cs typeface="Merriweather"/>
                <a:sym typeface="Merriweather"/>
              </a:rPr>
              <a:t>	</a:t>
            </a:r>
            <a:r>
              <a:rPr lang="en-US" sz="2200" b="1" dirty="0">
                <a:latin typeface="Spectral"/>
                <a:ea typeface="Merriweather"/>
                <a:cs typeface="Merriweather"/>
                <a:sym typeface="Merriweather"/>
              </a:rPr>
              <a:t>EXAMPLE:</a:t>
            </a:r>
          </a:p>
          <a:p>
            <a:pPr lvl="0" algn="l">
              <a:spcBef>
                <a:spcPts val="0"/>
              </a:spcBef>
            </a:pPr>
            <a:endParaRPr lang="en-US" sz="2200" b="1" dirty="0">
              <a:latin typeface="Spectral"/>
              <a:ea typeface="Merriweather"/>
              <a:cs typeface="Merriweather"/>
              <a:sym typeface="Merriweather"/>
            </a:endParaRPr>
          </a:p>
          <a:p>
            <a:pPr marL="457200" lvl="0" algn="l">
              <a:spcBef>
                <a:spcPts val="0"/>
              </a:spcBef>
            </a:pPr>
            <a:r>
              <a:rPr lang="en-US" sz="2200" dirty="0">
                <a:latin typeface="Spectral"/>
                <a:ea typeface="Merriweather"/>
                <a:cs typeface="Merriweather"/>
                <a:sym typeface="Merriweather"/>
              </a:rPr>
              <a:t>def </a:t>
            </a:r>
            <a:r>
              <a:rPr lang="en-US" sz="2200" dirty="0" err="1">
                <a:latin typeface="Spectral"/>
                <a:ea typeface="Merriweather"/>
                <a:cs typeface="Merriweather"/>
                <a:sym typeface="Merriweather"/>
              </a:rPr>
              <a:t>sqr</a:t>
            </a:r>
            <a:r>
              <a:rPr lang="en-US" sz="2200" dirty="0">
                <a:latin typeface="Spectral"/>
                <a:ea typeface="Merriweather"/>
                <a:cs typeface="Merriweather"/>
                <a:sym typeface="Merriweather"/>
              </a:rPr>
              <a:t>(n):</a:t>
            </a:r>
          </a:p>
          <a:p>
            <a:pPr marL="457200" lvl="0" algn="l">
              <a:spcBef>
                <a:spcPts val="0"/>
              </a:spcBef>
            </a:pPr>
            <a:r>
              <a:rPr lang="en-US" sz="2200" dirty="0">
                <a:latin typeface="Spectral"/>
                <a:ea typeface="Merriweather"/>
                <a:cs typeface="Merriweather"/>
                <a:sym typeface="Merriweather"/>
              </a:rPr>
              <a:t>    for </a:t>
            </a:r>
            <a:r>
              <a:rPr lang="en-US" sz="2200" dirty="0" err="1">
                <a:latin typeface="Spectral"/>
                <a:ea typeface="Merriweather"/>
                <a:cs typeface="Merriweather"/>
                <a:sym typeface="Merriweather"/>
              </a:rPr>
              <a:t>i</a:t>
            </a:r>
            <a:r>
              <a:rPr lang="en-US" sz="2200" dirty="0">
                <a:latin typeface="Spectral"/>
                <a:ea typeface="Merriweather"/>
                <a:cs typeface="Merriweather"/>
                <a:sym typeface="Merriweather"/>
              </a:rPr>
              <a:t> in range(1, n+1):</a:t>
            </a:r>
          </a:p>
          <a:p>
            <a:pPr marL="457200" lvl="0" algn="l">
              <a:spcBef>
                <a:spcPts val="0"/>
              </a:spcBef>
            </a:pPr>
            <a:r>
              <a:rPr lang="en-US" sz="2200" dirty="0">
                <a:latin typeface="Spectral"/>
                <a:ea typeface="Merriweather"/>
                <a:cs typeface="Merriweather"/>
                <a:sym typeface="Merriweather"/>
              </a:rPr>
              <a:t>        yield </a:t>
            </a:r>
            <a:r>
              <a:rPr lang="en-US" sz="2200" dirty="0" err="1">
                <a:latin typeface="Spectral"/>
                <a:ea typeface="Merriweather"/>
                <a:cs typeface="Merriweather"/>
                <a:sym typeface="Merriweather"/>
              </a:rPr>
              <a:t>i</a:t>
            </a:r>
            <a:r>
              <a:rPr lang="en-US" sz="2200" dirty="0">
                <a:latin typeface="Spectral"/>
                <a:ea typeface="Merriweather"/>
                <a:cs typeface="Merriweather"/>
                <a:sym typeface="Merriweather"/>
              </a:rPr>
              <a:t>*</a:t>
            </a:r>
            <a:r>
              <a:rPr lang="en-US" sz="2200" dirty="0" err="1">
                <a:latin typeface="Spectral"/>
                <a:ea typeface="Merriweather"/>
                <a:cs typeface="Merriweather"/>
                <a:sym typeface="Merriweather"/>
              </a:rPr>
              <a:t>i</a:t>
            </a:r>
            <a:r>
              <a:rPr lang="en-US" sz="2200" dirty="0">
                <a:latin typeface="Spectral"/>
                <a:ea typeface="Merriweather"/>
                <a:cs typeface="Merriweather"/>
                <a:sym typeface="Merriweather"/>
              </a:rPr>
              <a:t> </a:t>
            </a:r>
          </a:p>
          <a:p>
            <a:pPr marL="457200" lvl="0" algn="l">
              <a:spcBef>
                <a:spcPts val="0"/>
              </a:spcBef>
            </a:pPr>
            <a:r>
              <a:rPr lang="en-US" sz="2200" dirty="0">
                <a:latin typeface="Spectral"/>
                <a:ea typeface="Merriweather"/>
                <a:cs typeface="Merriweather"/>
                <a:sym typeface="Merriweather"/>
              </a:rPr>
              <a:t>a = </a:t>
            </a:r>
            <a:r>
              <a:rPr lang="en-US" sz="2200" dirty="0" err="1">
                <a:latin typeface="Spectral"/>
                <a:ea typeface="Merriweather"/>
                <a:cs typeface="Merriweather"/>
                <a:sym typeface="Merriweather"/>
              </a:rPr>
              <a:t>sqr</a:t>
            </a:r>
            <a:r>
              <a:rPr lang="en-US" sz="2200" dirty="0">
                <a:latin typeface="Spectral"/>
                <a:ea typeface="Merriweather"/>
                <a:cs typeface="Merriweather"/>
                <a:sym typeface="Merriweather"/>
              </a:rPr>
              <a:t>(3)  </a:t>
            </a:r>
          </a:p>
          <a:p>
            <a:pPr marL="457200" lvl="0" algn="l">
              <a:spcBef>
                <a:spcPts val="0"/>
              </a:spcBef>
            </a:pPr>
            <a:r>
              <a:rPr lang="en-US" sz="2200" dirty="0">
                <a:latin typeface="Spectral"/>
                <a:ea typeface="Merriweather"/>
                <a:cs typeface="Merriweather"/>
                <a:sym typeface="Merriweather"/>
              </a:rPr>
              <a:t>print(next(a))</a:t>
            </a:r>
          </a:p>
          <a:p>
            <a:pPr marL="457200" lvl="0" algn="l">
              <a:spcBef>
                <a:spcPts val="0"/>
              </a:spcBef>
            </a:pPr>
            <a:r>
              <a:rPr lang="en-US" sz="2200" dirty="0">
                <a:latin typeface="Spectral"/>
                <a:ea typeface="Merriweather"/>
                <a:cs typeface="Merriweather"/>
                <a:sym typeface="Merriweather"/>
              </a:rPr>
              <a:t>print(next(a))</a:t>
            </a:r>
          </a:p>
          <a:p>
            <a:pPr marL="457200" lvl="0" algn="l">
              <a:spcBef>
                <a:spcPts val="0"/>
              </a:spcBef>
            </a:pPr>
            <a:r>
              <a:rPr lang="en-US" sz="2200" dirty="0">
                <a:latin typeface="Spectral"/>
                <a:ea typeface="Merriweather"/>
                <a:cs typeface="Merriweather"/>
                <a:sym typeface="Merriweather"/>
              </a:rPr>
              <a:t>print(next(a))</a:t>
            </a:r>
          </a:p>
          <a:p>
            <a:pPr marL="457200" lvl="0" algn="l">
              <a:spcBef>
                <a:spcPts val="0"/>
              </a:spcBef>
            </a:pPr>
            <a:endParaRPr lang="en-US" sz="2200" dirty="0">
              <a:latin typeface="Spectral"/>
              <a:ea typeface="Merriweather"/>
              <a:cs typeface="Merriweather"/>
              <a:sym typeface="Merriweather"/>
            </a:endParaRPr>
          </a:p>
          <a:p>
            <a:pPr marL="457200" lvl="0" algn="l">
              <a:spcBef>
                <a:spcPts val="0"/>
              </a:spcBef>
            </a:pPr>
            <a:r>
              <a:rPr lang="en-US" sz="2200" b="1" dirty="0">
                <a:latin typeface="Spectral"/>
                <a:ea typeface="Merriweather"/>
                <a:cs typeface="Merriweather"/>
                <a:sym typeface="Merriweather"/>
              </a:rPr>
              <a:t>Output:</a:t>
            </a:r>
          </a:p>
          <a:p>
            <a:pPr marL="457200" lvl="0" algn="l">
              <a:spcBef>
                <a:spcPts val="0"/>
              </a:spcBef>
            </a:pPr>
            <a:r>
              <a:rPr lang="en-US" sz="2200" dirty="0">
                <a:latin typeface="Spectral"/>
                <a:ea typeface="Merriweather"/>
                <a:cs typeface="Merriweather"/>
                <a:sym typeface="Merriweather"/>
              </a:rPr>
              <a:t>1</a:t>
            </a:r>
          </a:p>
          <a:p>
            <a:pPr marL="457200" lvl="0" algn="l">
              <a:spcBef>
                <a:spcPts val="0"/>
              </a:spcBef>
            </a:pPr>
            <a:r>
              <a:rPr lang="en-US" sz="2200" dirty="0">
                <a:latin typeface="Spectral"/>
                <a:ea typeface="Merriweather"/>
                <a:cs typeface="Merriweather"/>
                <a:sym typeface="Merriweather"/>
              </a:rPr>
              <a:t>4</a:t>
            </a:r>
          </a:p>
          <a:p>
            <a:pPr marL="457200" lvl="0" algn="l">
              <a:spcBef>
                <a:spcPts val="0"/>
              </a:spcBef>
            </a:pPr>
            <a:r>
              <a:rPr lang="en-US" sz="2200" dirty="0">
                <a:latin typeface="Merriweather"/>
                <a:ea typeface="Merriweather"/>
                <a:cs typeface="Merriweather"/>
                <a:sym typeface="Merriweather"/>
              </a:rPr>
              <a:t>9</a:t>
            </a:r>
            <a:endParaRPr lang="en-US" sz="2200" dirty="0">
              <a:solidFill>
                <a:schemeClr val="dk1"/>
              </a:solidFill>
              <a:latin typeface="Spectral"/>
              <a:ea typeface="Merriweather"/>
              <a:cs typeface="Merriweather"/>
              <a:sym typeface="Merriweather"/>
            </a:endParaRPr>
          </a:p>
        </p:txBody>
      </p:sp>
      <p:sp>
        <p:nvSpPr>
          <p:cNvPr id="15" name="Google Shape;178;p38">
            <a:extLst>
              <a:ext uri="{FF2B5EF4-FFF2-40B4-BE49-F238E27FC236}">
                <a16:creationId xmlns:a16="http://schemas.microsoft.com/office/drawing/2014/main" id="{8B93EF2F-4B77-DC22-D739-B2505700D3AF}"/>
              </a:ext>
            </a:extLst>
          </p:cNvPr>
          <p:cNvSpPr txBox="1">
            <a:spLocks/>
          </p:cNvSpPr>
          <p:nvPr/>
        </p:nvSpPr>
        <p:spPr>
          <a:xfrm>
            <a:off x="5974800" y="2514525"/>
            <a:ext cx="5842000" cy="3750969"/>
          </a:xfrm>
          <a:prstGeom prst="rect">
            <a:avLst/>
          </a:prstGeom>
          <a:solidFill>
            <a:srgbClr val="EEEEEE"/>
          </a:solidFill>
          <a:ln w="9525" cap="flat" cmpd="sng">
            <a:noFill/>
            <a:prstDash val="solid"/>
            <a:round/>
            <a:headEnd type="none" w="sm" len="sm"/>
            <a:tailEnd type="none" w="sm" len="sm"/>
          </a:ln>
        </p:spPr>
        <p:txBody>
          <a:bodyPr spcFirstLastPara="1" wrap="square" lIns="91425" tIns="91425" rIns="91425" bIns="91425" anchor="t" anchorCtr="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None/>
            </a:pPr>
            <a:r>
              <a:rPr lang="en-US" sz="3200" b="1" dirty="0">
                <a:solidFill>
                  <a:schemeClr val="dk1"/>
                </a:solidFill>
                <a:latin typeface="Spectral"/>
                <a:ea typeface="Merriweather"/>
                <a:cs typeface="Merriweather"/>
                <a:sym typeface="Merriweather"/>
              </a:rPr>
              <a:t>ITERATOR</a:t>
            </a:r>
            <a:endParaRPr lang="en-US" sz="3200" dirty="0">
              <a:solidFill>
                <a:schemeClr val="dk1"/>
              </a:solidFill>
              <a:latin typeface="Spectral"/>
              <a:ea typeface="Merriweather"/>
              <a:cs typeface="Merriweather"/>
              <a:sym typeface="Merriweather"/>
            </a:endParaRPr>
          </a:p>
          <a:p>
            <a:pPr marL="0" lvl="0" indent="0">
              <a:spcBef>
                <a:spcPts val="0"/>
              </a:spcBef>
              <a:buNone/>
            </a:pPr>
            <a:endParaRPr lang="en-IN" sz="1600" b="1" dirty="0">
              <a:latin typeface="Spectral"/>
              <a:ea typeface="Merriweather"/>
              <a:cs typeface="Merriweather"/>
              <a:sym typeface="Merriweather"/>
            </a:endParaRPr>
          </a:p>
          <a:p>
            <a:pPr marL="457200" lvl="0" indent="-285750">
              <a:spcBef>
                <a:spcPts val="0"/>
              </a:spcBef>
              <a:buSzPts val="900"/>
              <a:buFont typeface="Merriweather"/>
              <a:buChar char="●"/>
            </a:pPr>
            <a:r>
              <a:rPr lang="en-US" sz="1900" dirty="0">
                <a:latin typeface="Spectral"/>
                <a:ea typeface="Merriweather"/>
                <a:cs typeface="Merriweather"/>
                <a:sym typeface="Merriweather"/>
              </a:rPr>
              <a:t>An iterator is an object which contains a countable number of values and it is used to iterate over </a:t>
            </a:r>
            <a:r>
              <a:rPr lang="en-US" sz="1900" dirty="0" err="1">
                <a:latin typeface="Spectral"/>
                <a:ea typeface="Merriweather"/>
                <a:cs typeface="Merriweather"/>
                <a:sym typeface="Merriweather"/>
              </a:rPr>
              <a:t>iterable</a:t>
            </a:r>
            <a:r>
              <a:rPr lang="en-US" sz="1900" dirty="0">
                <a:latin typeface="Spectral"/>
                <a:ea typeface="Merriweather"/>
                <a:cs typeface="Merriweather"/>
                <a:sym typeface="Merriweather"/>
              </a:rPr>
              <a:t> objects like list, tuples, sets, etc.</a:t>
            </a:r>
          </a:p>
          <a:p>
            <a:pPr marL="457200" lvl="0" indent="-285750">
              <a:spcBef>
                <a:spcPts val="0"/>
              </a:spcBef>
              <a:buSzPts val="900"/>
              <a:buFont typeface="Merriweather"/>
              <a:buChar char="●"/>
            </a:pPr>
            <a:r>
              <a:rPr lang="en-US" sz="1900" dirty="0">
                <a:latin typeface="Spectral"/>
                <a:ea typeface="Merriweather"/>
                <a:cs typeface="Merriweather"/>
                <a:sym typeface="Merriweather"/>
              </a:rPr>
              <a:t>Iterators are used mostly to iterate or convert other objects to an iterator using iter() function.       </a:t>
            </a:r>
          </a:p>
          <a:p>
            <a:pPr marL="457200" lvl="0" indent="-285750">
              <a:spcBef>
                <a:spcPts val="0"/>
              </a:spcBef>
              <a:buSzPts val="900"/>
              <a:buFont typeface="Merriweather"/>
              <a:buChar char="●"/>
            </a:pPr>
            <a:r>
              <a:rPr lang="en-US" sz="1900" dirty="0">
                <a:latin typeface="Spectral"/>
                <a:ea typeface="Merriweather"/>
                <a:cs typeface="Merriweather"/>
                <a:sym typeface="Merriweather"/>
              </a:rPr>
              <a:t>Iterator uses iter() and next() functions. </a:t>
            </a:r>
          </a:p>
          <a:p>
            <a:pPr marL="457200" lvl="0" indent="-285750">
              <a:spcBef>
                <a:spcPts val="0"/>
              </a:spcBef>
              <a:buSzPts val="900"/>
              <a:buFont typeface="Merriweather"/>
              <a:buChar char="●"/>
            </a:pPr>
            <a:r>
              <a:rPr lang="en-US" sz="1900" dirty="0">
                <a:latin typeface="Spectral"/>
                <a:ea typeface="Merriweather"/>
                <a:cs typeface="Merriweather"/>
                <a:sym typeface="Merriweather"/>
              </a:rPr>
              <a:t>Every iterator is not a generator.</a:t>
            </a:r>
          </a:p>
          <a:p>
            <a:pPr marL="0" lvl="0" indent="0">
              <a:spcBef>
                <a:spcPts val="0"/>
              </a:spcBef>
              <a:buNone/>
            </a:pPr>
            <a:endParaRPr lang="en-US" sz="1900" dirty="0">
              <a:latin typeface="Spectral"/>
              <a:ea typeface="Merriweather"/>
              <a:cs typeface="Merriweather"/>
              <a:sym typeface="Merriweather"/>
            </a:endParaRPr>
          </a:p>
          <a:p>
            <a:pPr marL="457200" lvl="0" indent="0">
              <a:spcBef>
                <a:spcPts val="0"/>
              </a:spcBef>
              <a:buNone/>
            </a:pPr>
            <a:r>
              <a:rPr lang="en-US" sz="1900" b="1" dirty="0">
                <a:latin typeface="Spectral"/>
                <a:ea typeface="Merriweather"/>
                <a:cs typeface="Merriweather"/>
                <a:sym typeface="Merriweather"/>
              </a:rPr>
              <a:t>Example:</a:t>
            </a:r>
          </a:p>
          <a:p>
            <a:pPr marL="457200" lvl="0" indent="0">
              <a:spcBef>
                <a:spcPts val="0"/>
              </a:spcBef>
              <a:buNone/>
            </a:pPr>
            <a:endParaRPr lang="en-US" sz="1900" dirty="0">
              <a:latin typeface="Spectral"/>
              <a:ea typeface="Merriweather"/>
              <a:cs typeface="Merriweather"/>
              <a:sym typeface="Merriweather"/>
            </a:endParaRPr>
          </a:p>
          <a:p>
            <a:pPr marL="457200" lvl="0" indent="0">
              <a:spcBef>
                <a:spcPts val="0"/>
              </a:spcBef>
              <a:buNone/>
            </a:pPr>
            <a:r>
              <a:rPr lang="en-US" sz="1900" dirty="0" err="1">
                <a:latin typeface="Spectral"/>
                <a:ea typeface="Merriweather"/>
                <a:cs typeface="Merriweather"/>
                <a:sym typeface="Merriweather"/>
              </a:rPr>
              <a:t>iter_list</a:t>
            </a:r>
            <a:r>
              <a:rPr lang="en-US" sz="1900" dirty="0">
                <a:latin typeface="Spectral"/>
                <a:ea typeface="Merriweather"/>
                <a:cs typeface="Merriweather"/>
                <a:sym typeface="Merriweather"/>
              </a:rPr>
              <a:t> = iter(['A', 'B', 'C'])</a:t>
            </a:r>
          </a:p>
          <a:p>
            <a:pPr marL="457200" lvl="0" indent="0">
              <a:spcBef>
                <a:spcPts val="0"/>
              </a:spcBef>
              <a:buNone/>
            </a:pPr>
            <a:r>
              <a:rPr lang="en-US" sz="1900" dirty="0">
                <a:latin typeface="Spectral"/>
                <a:ea typeface="Merriweather"/>
                <a:cs typeface="Merriweather"/>
                <a:sym typeface="Merriweather"/>
              </a:rPr>
              <a:t>print(next(</a:t>
            </a:r>
            <a:r>
              <a:rPr lang="en-US" sz="1900" dirty="0" err="1">
                <a:latin typeface="Spectral"/>
                <a:ea typeface="Merriweather"/>
                <a:cs typeface="Merriweather"/>
                <a:sym typeface="Merriweather"/>
              </a:rPr>
              <a:t>iter_list</a:t>
            </a:r>
            <a:r>
              <a:rPr lang="en-US" sz="1900" dirty="0">
                <a:latin typeface="Spectral"/>
                <a:ea typeface="Merriweather"/>
                <a:cs typeface="Merriweather"/>
                <a:sym typeface="Merriweather"/>
              </a:rPr>
              <a:t>))</a:t>
            </a:r>
          </a:p>
          <a:p>
            <a:pPr marL="457200" lvl="0" indent="0">
              <a:spcBef>
                <a:spcPts val="0"/>
              </a:spcBef>
              <a:buNone/>
            </a:pPr>
            <a:r>
              <a:rPr lang="en-US" sz="1900" dirty="0">
                <a:latin typeface="Spectral"/>
                <a:ea typeface="Merriweather"/>
                <a:cs typeface="Merriweather"/>
                <a:sym typeface="Merriweather"/>
              </a:rPr>
              <a:t>print(next(</a:t>
            </a:r>
            <a:r>
              <a:rPr lang="en-US" sz="1900" dirty="0" err="1">
                <a:latin typeface="Spectral"/>
                <a:ea typeface="Merriweather"/>
                <a:cs typeface="Merriweather"/>
                <a:sym typeface="Merriweather"/>
              </a:rPr>
              <a:t>iter_list</a:t>
            </a:r>
            <a:r>
              <a:rPr lang="en-US" sz="1900" dirty="0">
                <a:latin typeface="Spectral"/>
                <a:ea typeface="Merriweather"/>
                <a:cs typeface="Merriweather"/>
                <a:sym typeface="Merriweather"/>
              </a:rPr>
              <a:t>))</a:t>
            </a:r>
          </a:p>
          <a:p>
            <a:pPr marL="457200" lvl="0" indent="0">
              <a:spcBef>
                <a:spcPts val="0"/>
              </a:spcBef>
              <a:buNone/>
            </a:pPr>
            <a:r>
              <a:rPr lang="en-US" sz="1900" dirty="0">
                <a:latin typeface="Spectral"/>
                <a:ea typeface="Merriweather"/>
                <a:cs typeface="Merriweather"/>
                <a:sym typeface="Merriweather"/>
              </a:rPr>
              <a:t>print(next(</a:t>
            </a:r>
            <a:r>
              <a:rPr lang="en-US" sz="1900" dirty="0" err="1">
                <a:latin typeface="Spectral"/>
                <a:ea typeface="Merriweather"/>
                <a:cs typeface="Merriweather"/>
                <a:sym typeface="Merriweather"/>
              </a:rPr>
              <a:t>iter_list</a:t>
            </a:r>
            <a:r>
              <a:rPr lang="en-US" sz="1900" dirty="0">
                <a:latin typeface="Spectral"/>
                <a:ea typeface="Merriweather"/>
                <a:cs typeface="Merriweather"/>
                <a:sym typeface="Merriweather"/>
              </a:rPr>
              <a:t>))</a:t>
            </a:r>
          </a:p>
          <a:p>
            <a:pPr marL="457200" lvl="0" indent="0">
              <a:spcBef>
                <a:spcPts val="0"/>
              </a:spcBef>
              <a:buNone/>
            </a:pPr>
            <a:endParaRPr lang="en-US" sz="1900" dirty="0">
              <a:latin typeface="Spectral"/>
              <a:ea typeface="Merriweather"/>
              <a:cs typeface="Merriweather"/>
              <a:sym typeface="Merriweather"/>
            </a:endParaRPr>
          </a:p>
          <a:p>
            <a:pPr marL="457200" lvl="0" indent="0">
              <a:spcBef>
                <a:spcPts val="0"/>
              </a:spcBef>
              <a:buNone/>
            </a:pPr>
            <a:r>
              <a:rPr lang="en-US" sz="1900" b="1" dirty="0">
                <a:latin typeface="Spectral"/>
                <a:ea typeface="Merriweather"/>
                <a:cs typeface="Merriweather"/>
                <a:sym typeface="Merriweather"/>
              </a:rPr>
              <a:t>Output:</a:t>
            </a:r>
          </a:p>
          <a:p>
            <a:pPr marL="457200" lvl="0" indent="0">
              <a:spcBef>
                <a:spcPts val="0"/>
              </a:spcBef>
              <a:buNone/>
            </a:pPr>
            <a:r>
              <a:rPr lang="en-US" sz="1900" dirty="0">
                <a:latin typeface="Spectral"/>
                <a:ea typeface="Merriweather"/>
                <a:cs typeface="Merriweather"/>
                <a:sym typeface="Merriweather"/>
              </a:rPr>
              <a:t>A</a:t>
            </a:r>
          </a:p>
          <a:p>
            <a:pPr marL="457200" lvl="0" indent="0">
              <a:spcBef>
                <a:spcPts val="0"/>
              </a:spcBef>
              <a:buNone/>
            </a:pPr>
            <a:r>
              <a:rPr lang="en-US" sz="1900" dirty="0">
                <a:latin typeface="Spectral"/>
                <a:ea typeface="Merriweather"/>
                <a:cs typeface="Merriweather"/>
                <a:sym typeface="Merriweather"/>
              </a:rPr>
              <a:t>B</a:t>
            </a:r>
          </a:p>
          <a:p>
            <a:pPr marL="457200" lvl="0" indent="0">
              <a:spcBef>
                <a:spcPts val="0"/>
              </a:spcBef>
              <a:buNone/>
            </a:pPr>
            <a:r>
              <a:rPr lang="en-US" sz="1900" dirty="0">
                <a:latin typeface="Spectral"/>
                <a:ea typeface="Merriweather"/>
                <a:cs typeface="Merriweather"/>
                <a:sym typeface="Merriweather"/>
              </a:rPr>
              <a:t>C</a:t>
            </a:r>
            <a:endParaRPr lang="en-US" sz="1600" dirty="0">
              <a:latin typeface="Spectral"/>
              <a:ea typeface="Merriweather"/>
              <a:cs typeface="Merriweather"/>
              <a:sym typeface="Merriweather"/>
            </a:endParaRPr>
          </a:p>
        </p:txBody>
      </p:sp>
    </p:spTree>
    <p:extLst>
      <p:ext uri="{BB962C8B-B14F-4D97-AF65-F5344CB8AC3E}">
        <p14:creationId xmlns:p14="http://schemas.microsoft.com/office/powerpoint/2010/main" val="1909999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894228-9D01-F04E-E7D3-F1BFD06854F6}"/>
            </a:ext>
          </a:extLst>
        </p:cNvPr>
        <p:cNvGrpSpPr/>
        <p:nvPr/>
      </p:nvGrpSpPr>
      <p:grpSpPr>
        <a:xfrm>
          <a:off x="0" y="0"/>
          <a:ext cx="0" cy="0"/>
          <a:chOff x="0" y="0"/>
          <a:chExt cx="0" cy="0"/>
        </a:xfrm>
      </p:grpSpPr>
      <p:sp>
        <p:nvSpPr>
          <p:cNvPr id="14" name="Google Shape;176;p38">
            <a:extLst>
              <a:ext uri="{FF2B5EF4-FFF2-40B4-BE49-F238E27FC236}">
                <a16:creationId xmlns:a16="http://schemas.microsoft.com/office/drawing/2014/main" id="{81E87DBC-0AE9-E904-5EFA-C46FEED09EE2}"/>
              </a:ext>
            </a:extLst>
          </p:cNvPr>
          <p:cNvSpPr txBox="1">
            <a:spLocks/>
          </p:cNvSpPr>
          <p:nvPr/>
        </p:nvSpPr>
        <p:spPr>
          <a:xfrm>
            <a:off x="5400675" y="2579757"/>
            <a:ext cx="6207125" cy="3644026"/>
          </a:xfrm>
          <a:prstGeom prst="rect">
            <a:avLst/>
          </a:prstGeom>
          <a:solidFill>
            <a:srgbClr val="EEEEEE"/>
          </a:solidFill>
        </p:spPr>
        <p:txBody>
          <a:bodyPr spcFirstLastPara="1" vert="horz" wrap="square" lIns="91425" tIns="91425" rIns="91425" bIns="91425" rtlCol="0" anchor="t"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0" algn="l">
              <a:lnSpc>
                <a:spcPct val="160000"/>
              </a:lnSpc>
              <a:spcBef>
                <a:spcPts val="0"/>
              </a:spcBef>
            </a:pPr>
            <a:r>
              <a:rPr lang="en-US" sz="1600" dirty="0">
                <a:solidFill>
                  <a:srgbClr val="080808"/>
                </a:solidFill>
                <a:latin typeface="Spectral"/>
                <a:ea typeface="Merriweather"/>
                <a:cs typeface="Merriweather"/>
                <a:sym typeface="Merriweather"/>
              </a:rPr>
              <a:t>The __init__.py file lets the Python interpreter know that a directory contains code for a </a:t>
            </a:r>
            <a:r>
              <a:rPr lang="en-US" sz="1600" dirty="0">
                <a:solidFill>
                  <a:srgbClr val="080808"/>
                </a:solidFill>
                <a:uFill>
                  <a:noFill/>
                </a:uFill>
                <a:latin typeface="Spectral"/>
                <a:ea typeface="Merriweather"/>
                <a:cs typeface="Merriweather"/>
                <a:sym typeface="Merriweather"/>
                <a:hlinkClick r:id="rId2">
                  <a:extLst>
                    <a:ext uri="{A12FA001-AC4F-418D-AE19-62706E023703}">
                      <ahyp:hlinkClr xmlns:ahyp="http://schemas.microsoft.com/office/drawing/2018/hyperlinkcolor" val="tx"/>
                    </a:ext>
                  </a:extLst>
                </a:hlinkClick>
              </a:rPr>
              <a:t>Python module</a:t>
            </a:r>
            <a:r>
              <a:rPr lang="en-US" sz="1600" dirty="0">
                <a:solidFill>
                  <a:srgbClr val="080808"/>
                </a:solidFill>
                <a:latin typeface="Spectral"/>
                <a:ea typeface="Merriweather"/>
                <a:cs typeface="Merriweather"/>
                <a:sym typeface="Merriweather"/>
              </a:rPr>
              <a:t>. It can be blank. Without one, you cannot import modules from another folder into your project.</a:t>
            </a:r>
          </a:p>
          <a:p>
            <a:pPr lvl="0" algn="l">
              <a:lnSpc>
                <a:spcPct val="160000"/>
              </a:lnSpc>
              <a:spcBef>
                <a:spcPts val="0"/>
              </a:spcBef>
            </a:pPr>
            <a:endParaRPr lang="en-US" sz="1600" dirty="0">
              <a:solidFill>
                <a:srgbClr val="080808"/>
              </a:solidFill>
              <a:latin typeface="Spectral"/>
              <a:ea typeface="Merriweather"/>
              <a:cs typeface="Merriweather"/>
              <a:sym typeface="Merriweather"/>
            </a:endParaRPr>
          </a:p>
          <a:p>
            <a:pPr lvl="0" algn="l">
              <a:lnSpc>
                <a:spcPct val="160000"/>
              </a:lnSpc>
              <a:spcBef>
                <a:spcPts val="1200"/>
              </a:spcBef>
              <a:spcAft>
                <a:spcPts val="1200"/>
              </a:spcAft>
            </a:pPr>
            <a:r>
              <a:rPr lang="en-US" sz="1600" dirty="0">
                <a:solidFill>
                  <a:srgbClr val="080808"/>
                </a:solidFill>
                <a:latin typeface="Spectral"/>
                <a:ea typeface="Merriweather"/>
                <a:cs typeface="Merriweather"/>
                <a:sym typeface="Merriweather"/>
              </a:rPr>
              <a:t>The role of the __init__.py file is similar to the __</a:t>
            </a:r>
            <a:r>
              <a:rPr lang="en-US" sz="1600" dirty="0" err="1">
                <a:solidFill>
                  <a:srgbClr val="080808"/>
                </a:solidFill>
                <a:latin typeface="Spectral"/>
                <a:ea typeface="Merriweather"/>
                <a:cs typeface="Merriweather"/>
                <a:sym typeface="Merriweather"/>
              </a:rPr>
              <a:t>init</a:t>
            </a:r>
            <a:r>
              <a:rPr lang="en-US" sz="1600" dirty="0">
                <a:solidFill>
                  <a:srgbClr val="080808"/>
                </a:solidFill>
                <a:latin typeface="Spectral"/>
                <a:ea typeface="Merriweather"/>
                <a:cs typeface="Merriweather"/>
                <a:sym typeface="Merriweather"/>
              </a:rPr>
              <a:t>__ function in a Python class. The file essentially the constructor of your package or directory without it being called such. It sets up how packages or functions will be imported into your other files.</a:t>
            </a:r>
          </a:p>
        </p:txBody>
      </p:sp>
      <p:sp>
        <p:nvSpPr>
          <p:cNvPr id="4" name="Rectangle 3">
            <a:extLst>
              <a:ext uri="{FF2B5EF4-FFF2-40B4-BE49-F238E27FC236}">
                <a16:creationId xmlns:a16="http://schemas.microsoft.com/office/drawing/2014/main" id="{F02AA103-DF39-1A76-A4D8-630789B52733}"/>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1D54421D-B236-4A5B-B373-8E5774E1E787}"/>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00B12097-C052-AB89-5540-40E6E68534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15F1AB8-0DFE-B75C-1692-4160871C2484}"/>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2BEDC2ED-FC5F-8301-78BF-8CA5D83F7478}"/>
              </a:ext>
            </a:extLst>
          </p:cNvPr>
          <p:cNvSpPr/>
          <p:nvPr/>
        </p:nvSpPr>
        <p:spPr>
          <a:xfrm>
            <a:off x="2159000" y="770683"/>
            <a:ext cx="9448800" cy="830997"/>
          </a:xfrm>
          <a:prstGeom prst="rect">
            <a:avLst/>
          </a:prstGeom>
          <a:noFill/>
        </p:spPr>
        <p:txBody>
          <a:bodyPr wrap="square" lIns="91440" tIns="45720" rIns="91440" bIns="45720">
            <a:spAutoFit/>
          </a:bodyPr>
          <a:lstStyle/>
          <a:p>
            <a:r>
              <a:rPr lang="en-US" sz="4800" b="0" cap="none" spc="0" dirty="0">
                <a:ln w="0"/>
                <a:solidFill>
                  <a:schemeClr val="tx1"/>
                </a:solidFill>
                <a:effectLst>
                  <a:outerShdw blurRad="38100" dist="19050" dir="2700000" algn="tl" rotWithShape="0">
                    <a:schemeClr val="dk1">
                      <a:alpha val="40000"/>
                    </a:schemeClr>
                  </a:outerShdw>
                </a:effectLst>
              </a:rPr>
              <a:t>6. </a:t>
            </a:r>
            <a:r>
              <a:rPr lang="en" sz="4800" dirty="0">
                <a:ln w="0"/>
                <a:effectLst>
                  <a:outerShdw blurRad="38100" dist="19050" dir="2700000" algn="tl" rotWithShape="0">
                    <a:schemeClr val="dk1">
                      <a:alpha val="40000"/>
                    </a:schemeClr>
                  </a:outerShdw>
                </a:effectLst>
              </a:rPr>
              <a:t>What is ‘init’ Keyword in Python ?</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2" name="Google Shape;225;p43">
            <a:extLst>
              <a:ext uri="{FF2B5EF4-FFF2-40B4-BE49-F238E27FC236}">
                <a16:creationId xmlns:a16="http://schemas.microsoft.com/office/drawing/2014/main" id="{3E2718AF-38A5-F0CE-9E39-50B7D0FEF652}"/>
              </a:ext>
            </a:extLst>
          </p:cNvPr>
          <p:cNvSpPr txBox="1"/>
          <p:nvPr/>
        </p:nvSpPr>
        <p:spPr>
          <a:xfrm>
            <a:off x="7276037" y="2217418"/>
            <a:ext cx="2456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highlight>
                  <a:srgbClr val="F2F2F2"/>
                </a:highlight>
                <a:latin typeface="Merriweather"/>
                <a:ea typeface="Merriweather"/>
                <a:cs typeface="Merriweather"/>
                <a:sym typeface="Merriweather"/>
              </a:rPr>
              <a:t>__init__.py file</a:t>
            </a:r>
            <a:endParaRPr b="1" dirty="0">
              <a:highlight>
                <a:srgbClr val="F2F2F2"/>
              </a:highlight>
              <a:latin typeface="Merriweather"/>
              <a:ea typeface="Merriweather"/>
              <a:cs typeface="Merriweather"/>
              <a:sym typeface="Merriweather"/>
            </a:endParaRPr>
          </a:p>
        </p:txBody>
      </p:sp>
      <p:sp>
        <p:nvSpPr>
          <p:cNvPr id="17" name="Google Shape;224;p43">
            <a:extLst>
              <a:ext uri="{FF2B5EF4-FFF2-40B4-BE49-F238E27FC236}">
                <a16:creationId xmlns:a16="http://schemas.microsoft.com/office/drawing/2014/main" id="{07A42234-AEE4-D6CD-591F-9A382D14EB01}"/>
              </a:ext>
            </a:extLst>
          </p:cNvPr>
          <p:cNvSpPr txBox="1"/>
          <p:nvPr/>
        </p:nvSpPr>
        <p:spPr>
          <a:xfrm>
            <a:off x="1452925" y="2222097"/>
            <a:ext cx="2642825"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highlight>
                  <a:srgbClr val="F2F2F2"/>
                </a:highlight>
                <a:latin typeface="Merriweather"/>
                <a:ea typeface="Merriweather"/>
                <a:cs typeface="Merriweather"/>
                <a:sym typeface="Merriweather"/>
              </a:rPr>
              <a:t>__init__() function</a:t>
            </a:r>
            <a:endParaRPr b="1" dirty="0">
              <a:highlight>
                <a:srgbClr val="F2F2F2"/>
              </a:highlight>
              <a:latin typeface="Merriweather"/>
              <a:ea typeface="Merriweather"/>
              <a:cs typeface="Merriweather"/>
              <a:sym typeface="Merriweather"/>
            </a:endParaRPr>
          </a:p>
        </p:txBody>
      </p:sp>
      <p:sp>
        <p:nvSpPr>
          <p:cNvPr id="18" name="Google Shape;226;p43">
            <a:extLst>
              <a:ext uri="{FF2B5EF4-FFF2-40B4-BE49-F238E27FC236}">
                <a16:creationId xmlns:a16="http://schemas.microsoft.com/office/drawing/2014/main" id="{6EB0097B-7E04-E3EE-C5C8-60BC5668AE90}"/>
              </a:ext>
            </a:extLst>
          </p:cNvPr>
          <p:cNvSpPr txBox="1"/>
          <p:nvPr/>
        </p:nvSpPr>
        <p:spPr>
          <a:xfrm>
            <a:off x="584199" y="2587525"/>
            <a:ext cx="4693961" cy="923299"/>
          </a:xfrm>
          <a:prstGeom prst="rect">
            <a:avLst/>
          </a:prstGeom>
          <a:solidFill>
            <a:srgbClr val="EEEEEE"/>
          </a:solid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rgbClr val="273239"/>
                </a:solidFill>
                <a:latin typeface="Spectral"/>
                <a:ea typeface="Merriweather"/>
                <a:cs typeface="Merriweather"/>
                <a:sym typeface="Merriweather"/>
              </a:rPr>
              <a:t>The __init__ method is similar to </a:t>
            </a:r>
            <a:r>
              <a:rPr lang="en" sz="1600" b="1" dirty="0">
                <a:solidFill>
                  <a:srgbClr val="273239"/>
                </a:solidFill>
                <a:latin typeface="Spectral"/>
                <a:ea typeface="Merriweather"/>
                <a:cs typeface="Merriweather"/>
                <a:sym typeface="Merriweather"/>
              </a:rPr>
              <a:t>constructors </a:t>
            </a:r>
            <a:r>
              <a:rPr lang="en" sz="1600" dirty="0">
                <a:solidFill>
                  <a:srgbClr val="273239"/>
                </a:solidFill>
                <a:latin typeface="Spectral"/>
                <a:ea typeface="Merriweather"/>
                <a:cs typeface="Merriweather"/>
                <a:sym typeface="Merriweather"/>
              </a:rPr>
              <a:t>in C++ and Java. Constructors are used to initialize the object’s state. </a:t>
            </a:r>
            <a:endParaRPr sz="1600" dirty="0">
              <a:solidFill>
                <a:srgbClr val="273239"/>
              </a:solidFill>
              <a:latin typeface="Spectral"/>
              <a:ea typeface="Merriweather"/>
              <a:cs typeface="Merriweather"/>
              <a:sym typeface="Merriweather"/>
            </a:endParaRPr>
          </a:p>
        </p:txBody>
      </p:sp>
      <p:sp>
        <p:nvSpPr>
          <p:cNvPr id="19" name="Google Shape;222;p43">
            <a:extLst>
              <a:ext uri="{FF2B5EF4-FFF2-40B4-BE49-F238E27FC236}">
                <a16:creationId xmlns:a16="http://schemas.microsoft.com/office/drawing/2014/main" id="{B98A715F-C5E1-B838-F734-2FC1EC1C14F8}"/>
              </a:ext>
            </a:extLst>
          </p:cNvPr>
          <p:cNvSpPr txBox="1"/>
          <p:nvPr/>
        </p:nvSpPr>
        <p:spPr>
          <a:xfrm>
            <a:off x="553975" y="5926183"/>
            <a:ext cx="2465450" cy="728374"/>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 sz="1100" b="1" dirty="0">
                <a:solidFill>
                  <a:srgbClr val="273239"/>
                </a:solidFill>
                <a:latin typeface="Merriweather"/>
                <a:ea typeface="Merriweather"/>
                <a:cs typeface="Merriweather"/>
                <a:sym typeface="Merriweather"/>
              </a:rPr>
              <a:t>Output: </a:t>
            </a:r>
            <a:endParaRPr sz="1100" b="1" dirty="0">
              <a:solidFill>
                <a:srgbClr val="273239"/>
              </a:solidFill>
              <a:latin typeface="Merriweather"/>
              <a:ea typeface="Merriweather"/>
              <a:cs typeface="Merriweather"/>
              <a:sym typeface="Merriweather"/>
            </a:endParaRPr>
          </a:p>
          <a:p>
            <a:pPr marL="0" lvl="0" indent="0" algn="l" rtl="0">
              <a:lnSpc>
                <a:spcPct val="100000"/>
              </a:lnSpc>
              <a:spcBef>
                <a:spcPts val="800"/>
              </a:spcBef>
              <a:spcAft>
                <a:spcPts val="800"/>
              </a:spcAft>
              <a:buNone/>
            </a:pPr>
            <a:r>
              <a:rPr lang="en" sz="1100" dirty="0">
                <a:solidFill>
                  <a:srgbClr val="273239"/>
                </a:solidFill>
                <a:latin typeface="Merriweather"/>
                <a:ea typeface="Merriweather"/>
                <a:cs typeface="Merriweather"/>
                <a:sym typeface="Merriweather"/>
              </a:rPr>
              <a:t>Hello, my name is Arnab</a:t>
            </a:r>
            <a:endParaRPr sz="1100" dirty="0">
              <a:solidFill>
                <a:srgbClr val="273239"/>
              </a:solidFill>
              <a:latin typeface="Merriweather"/>
              <a:ea typeface="Merriweather"/>
              <a:cs typeface="Merriweather"/>
              <a:sym typeface="Merriweather"/>
            </a:endParaRPr>
          </a:p>
        </p:txBody>
      </p:sp>
      <p:pic>
        <p:nvPicPr>
          <p:cNvPr id="21" name="Picture 20">
            <a:extLst>
              <a:ext uri="{FF2B5EF4-FFF2-40B4-BE49-F238E27FC236}">
                <a16:creationId xmlns:a16="http://schemas.microsoft.com/office/drawing/2014/main" id="{A6910956-4DE9-9ECA-629C-0130E35BA8AB}"/>
              </a:ext>
            </a:extLst>
          </p:cNvPr>
          <p:cNvPicPr>
            <a:picLocks noChangeAspect="1"/>
          </p:cNvPicPr>
          <p:nvPr/>
        </p:nvPicPr>
        <p:blipFill>
          <a:blip r:embed="rId4">
            <a:extLst>
              <a:ext uri="{28A0092B-C50C-407E-A947-70E740481C1C}">
                <a14:useLocalDpi xmlns:a14="http://schemas.microsoft.com/office/drawing/2010/main" val="0"/>
              </a:ext>
            </a:extLst>
          </a:blip>
          <a:srcRect l="7246" t="11238" r="7246" b="11238"/>
          <a:stretch>
            <a:fillRect/>
          </a:stretch>
        </p:blipFill>
        <p:spPr>
          <a:xfrm>
            <a:off x="584199" y="3203048"/>
            <a:ext cx="4693961" cy="2687451"/>
          </a:xfrm>
          <a:prstGeom prst="rect">
            <a:avLst/>
          </a:prstGeom>
        </p:spPr>
      </p:pic>
    </p:spTree>
    <p:extLst>
      <p:ext uri="{BB962C8B-B14F-4D97-AF65-F5344CB8AC3E}">
        <p14:creationId xmlns:p14="http://schemas.microsoft.com/office/powerpoint/2010/main" val="3371007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9B0B8E-6AEA-018E-0DC1-BE2F19CB6D9D}"/>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D392AB4-0BBB-3D0E-AB27-5D4AC2DFD65B}"/>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5953E962-167C-F5AF-9524-BE7713E46F93}"/>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60AB0B25-E77B-A31B-2701-6D15B23DE1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2AA6148F-6D13-2EFC-C248-0104E7072776}"/>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8" name="Graphic 7" descr="Books with solid fill">
            <a:extLst>
              <a:ext uri="{FF2B5EF4-FFF2-40B4-BE49-F238E27FC236}">
                <a16:creationId xmlns:a16="http://schemas.microsoft.com/office/drawing/2014/main" id="{993F7836-2AB1-3B7B-F61D-D23AB59A285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656510" y="5471482"/>
            <a:ext cx="728507" cy="728507"/>
          </a:xfrm>
          <a:prstGeom prst="rect">
            <a:avLst/>
          </a:prstGeom>
        </p:spPr>
      </p:pic>
      <p:pic>
        <p:nvPicPr>
          <p:cNvPr id="10" name="Graphic 9" descr="Lightbulb with solid fill">
            <a:extLst>
              <a:ext uri="{FF2B5EF4-FFF2-40B4-BE49-F238E27FC236}">
                <a16:creationId xmlns:a16="http://schemas.microsoft.com/office/drawing/2014/main" id="{3B864EF0-8932-4114-F383-764A05585D0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542927" y="5471482"/>
            <a:ext cx="716921" cy="716921"/>
          </a:xfrm>
          <a:prstGeom prst="rect">
            <a:avLst/>
          </a:prstGeom>
        </p:spPr>
      </p:pic>
      <p:pic>
        <p:nvPicPr>
          <p:cNvPr id="12" name="Graphic 11" descr="Graduation cap with solid fill">
            <a:extLst>
              <a:ext uri="{FF2B5EF4-FFF2-40B4-BE49-F238E27FC236}">
                <a16:creationId xmlns:a16="http://schemas.microsoft.com/office/drawing/2014/main" id="{8F8EBA01-FDC1-188D-077E-9C27BF95DC6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4200" y="5363029"/>
            <a:ext cx="914400" cy="914400"/>
          </a:xfrm>
          <a:prstGeom prst="rect">
            <a:avLst/>
          </a:prstGeom>
        </p:spPr>
      </p:pic>
      <p:sp>
        <p:nvSpPr>
          <p:cNvPr id="13" name="Rectangle 12">
            <a:extLst>
              <a:ext uri="{FF2B5EF4-FFF2-40B4-BE49-F238E27FC236}">
                <a16:creationId xmlns:a16="http://schemas.microsoft.com/office/drawing/2014/main" id="{2AF555D5-8C1D-68B6-9985-52416A668AB3}"/>
              </a:ext>
            </a:extLst>
          </p:cNvPr>
          <p:cNvSpPr/>
          <p:nvPr/>
        </p:nvSpPr>
        <p:spPr>
          <a:xfrm>
            <a:off x="2159000" y="439671"/>
            <a:ext cx="9448800" cy="1569660"/>
          </a:xfrm>
          <a:prstGeom prst="rect">
            <a:avLst/>
          </a:prstGeom>
          <a:noFill/>
        </p:spPr>
        <p:txBody>
          <a:bodyPr wrap="square" lIns="91440" tIns="45720" rIns="91440" bIns="45720">
            <a:spAutoFit/>
          </a:bodyPr>
          <a:lstStyle/>
          <a:p>
            <a:pPr algn="ctr"/>
            <a:r>
              <a:rPr lang="en-US" sz="4800" b="0" cap="none" spc="0" dirty="0">
                <a:ln w="0"/>
                <a:solidFill>
                  <a:schemeClr val="tx1"/>
                </a:solidFill>
                <a:effectLst>
                  <a:outerShdw blurRad="38100" dist="19050" dir="2700000" algn="tl" rotWithShape="0">
                    <a:schemeClr val="dk1">
                      <a:alpha val="40000"/>
                    </a:schemeClr>
                  </a:outerShdw>
                </a:effectLst>
              </a:rPr>
              <a:t>7. </a:t>
            </a:r>
            <a:r>
              <a:rPr lang="en" sz="4800" dirty="0">
                <a:ln w="0"/>
                <a:effectLst>
                  <a:outerShdw blurRad="38100" dist="19050" dir="2700000" algn="tl" rotWithShape="0">
                    <a:schemeClr val="dk1">
                      <a:alpha val="40000"/>
                    </a:schemeClr>
                  </a:outerShdw>
                </a:effectLst>
              </a:rPr>
              <a:t>Difference Between Modules and Packages in Python</a:t>
            </a:r>
            <a:endParaRPr lang="en-US" sz="4800" b="0" cap="none" spc="0" dirty="0">
              <a:ln w="0"/>
              <a:solidFill>
                <a:schemeClr val="tx1"/>
              </a:solidFill>
              <a:effectLst>
                <a:outerShdw blurRad="38100" dist="19050" dir="2700000" algn="tl" rotWithShape="0">
                  <a:schemeClr val="dk1">
                    <a:alpha val="40000"/>
                  </a:schemeClr>
                </a:outerShdw>
              </a:effectLst>
            </a:endParaRPr>
          </a:p>
        </p:txBody>
      </p:sp>
      <p:sp>
        <p:nvSpPr>
          <p:cNvPr id="14" name="Google Shape;176;p38">
            <a:extLst>
              <a:ext uri="{FF2B5EF4-FFF2-40B4-BE49-F238E27FC236}">
                <a16:creationId xmlns:a16="http://schemas.microsoft.com/office/drawing/2014/main" id="{C4D4BE41-3D2A-0E53-16B3-E31793CA63C0}"/>
              </a:ext>
            </a:extLst>
          </p:cNvPr>
          <p:cNvSpPr txBox="1">
            <a:spLocks/>
          </p:cNvSpPr>
          <p:nvPr/>
        </p:nvSpPr>
        <p:spPr>
          <a:xfrm>
            <a:off x="375200" y="2514525"/>
            <a:ext cx="5314400" cy="3762904"/>
          </a:xfrm>
          <a:prstGeom prst="rect">
            <a:avLst/>
          </a:prstGeom>
          <a:solidFill>
            <a:srgbClr val="EEEEEE"/>
          </a:solidFill>
        </p:spPr>
        <p:txBody>
          <a:bodyPr spcFirstLastPara="1" vert="horz" wrap="square" lIns="91425" tIns="91425" rIns="91425" bIns="91425" rtlCol="0" anchor="t"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0"/>
              </a:spcBef>
            </a:pPr>
            <a:r>
              <a:rPr lang="en-US" sz="3200" b="1" dirty="0">
                <a:solidFill>
                  <a:schemeClr val="dk1"/>
                </a:solidFill>
                <a:latin typeface="Spectral"/>
                <a:ea typeface="Merriweather"/>
                <a:cs typeface="Merriweather"/>
                <a:sym typeface="Merriweather"/>
              </a:rPr>
              <a:t>MODULE</a:t>
            </a:r>
          </a:p>
          <a:p>
            <a:pPr>
              <a:spcBef>
                <a:spcPts val="0"/>
              </a:spcBef>
            </a:pPr>
            <a:endParaRPr lang="en-US" sz="2200" b="1" dirty="0">
              <a:solidFill>
                <a:schemeClr val="dk1"/>
              </a:solidFill>
              <a:latin typeface="Spectral"/>
              <a:ea typeface="Merriweather"/>
              <a:cs typeface="Merriweather"/>
              <a:sym typeface="Merriweather"/>
            </a:endParaRPr>
          </a:p>
          <a:p>
            <a:pPr lvl="0" algn="l">
              <a:spcBef>
                <a:spcPts val="0"/>
              </a:spcBef>
            </a:pPr>
            <a:r>
              <a:rPr lang="en-US" sz="2000" dirty="0">
                <a:latin typeface="Spectral"/>
                <a:ea typeface="Merriweather"/>
                <a:cs typeface="Merriweather"/>
                <a:sym typeface="Merriweather"/>
              </a:rPr>
              <a:t>The module is a simple Python file that contains collections of functions and global variables and with having a .</a:t>
            </a:r>
            <a:r>
              <a:rPr lang="en-US" sz="2000" dirty="0" err="1">
                <a:latin typeface="Spectral"/>
                <a:ea typeface="Merriweather"/>
                <a:cs typeface="Merriweather"/>
                <a:sym typeface="Merriweather"/>
              </a:rPr>
              <a:t>py</a:t>
            </a:r>
            <a:r>
              <a:rPr lang="en-US" sz="2000" dirty="0">
                <a:latin typeface="Spectral"/>
                <a:ea typeface="Merriweather"/>
                <a:cs typeface="Merriweather"/>
                <a:sym typeface="Merriweather"/>
              </a:rPr>
              <a:t> extension file. It is an executable file and to organize all the modules we have the concept called </a:t>
            </a:r>
            <a:r>
              <a:rPr lang="en-US" sz="2000" b="1" dirty="0">
                <a:latin typeface="Spectral"/>
                <a:ea typeface="Merriweather"/>
                <a:cs typeface="Merriweather"/>
                <a:sym typeface="Merriweather"/>
              </a:rPr>
              <a:t>Package </a:t>
            </a:r>
            <a:r>
              <a:rPr lang="en-US" sz="2000" dirty="0">
                <a:latin typeface="Spectral"/>
                <a:ea typeface="Merriweather"/>
                <a:cs typeface="Merriweather"/>
                <a:sym typeface="Merriweather"/>
              </a:rPr>
              <a:t>in Python.</a:t>
            </a:r>
          </a:p>
          <a:p>
            <a:pPr lvl="0" algn="l">
              <a:spcBef>
                <a:spcPts val="0"/>
              </a:spcBef>
            </a:pPr>
            <a:endParaRPr lang="en-US" sz="2200" dirty="0">
              <a:latin typeface="Spectral"/>
              <a:ea typeface="Merriweather"/>
              <a:cs typeface="Merriweather"/>
              <a:sym typeface="Merriweather"/>
            </a:endParaRPr>
          </a:p>
          <a:p>
            <a:pPr lvl="0" algn="l">
              <a:spcBef>
                <a:spcPts val="0"/>
              </a:spcBef>
            </a:pPr>
            <a:r>
              <a:rPr lang="en-US" sz="2200" dirty="0">
                <a:latin typeface="Spectral"/>
                <a:ea typeface="Merriweather"/>
                <a:cs typeface="Merriweather"/>
                <a:sym typeface="Merriweather"/>
              </a:rPr>
              <a:t>A module is a single file (or files) that are imported under one import and used. E.g.</a:t>
            </a:r>
          </a:p>
          <a:p>
            <a:pPr lvl="0" indent="457200" algn="l">
              <a:spcBef>
                <a:spcPts val="0"/>
              </a:spcBef>
            </a:pPr>
            <a:r>
              <a:rPr lang="en-US" sz="2200" dirty="0">
                <a:highlight>
                  <a:srgbClr val="F2F2F2"/>
                </a:highlight>
                <a:latin typeface="Spectral"/>
                <a:ea typeface="Merriweather"/>
                <a:cs typeface="Merriweather"/>
                <a:sym typeface="Merriweather"/>
              </a:rPr>
              <a:t>import </a:t>
            </a:r>
            <a:r>
              <a:rPr lang="en-US" sz="2200" dirty="0" err="1">
                <a:highlight>
                  <a:srgbClr val="F2F2F2"/>
                </a:highlight>
                <a:latin typeface="Spectral"/>
                <a:ea typeface="Merriweather"/>
                <a:cs typeface="Merriweather"/>
                <a:sym typeface="Merriweather"/>
              </a:rPr>
              <a:t>my_module</a:t>
            </a:r>
            <a:endParaRPr lang="en-US" sz="2200" dirty="0">
              <a:highlight>
                <a:srgbClr val="F2F2F2"/>
              </a:highlight>
              <a:latin typeface="Spectral"/>
              <a:ea typeface="Merriweather"/>
              <a:cs typeface="Merriweather"/>
              <a:sym typeface="Merriweather"/>
            </a:endParaRPr>
          </a:p>
        </p:txBody>
      </p:sp>
      <p:sp>
        <p:nvSpPr>
          <p:cNvPr id="15" name="Google Shape;178;p38">
            <a:extLst>
              <a:ext uri="{FF2B5EF4-FFF2-40B4-BE49-F238E27FC236}">
                <a16:creationId xmlns:a16="http://schemas.microsoft.com/office/drawing/2014/main" id="{6C99E167-6656-9794-D910-1AB8F39EE380}"/>
              </a:ext>
            </a:extLst>
          </p:cNvPr>
          <p:cNvSpPr txBox="1">
            <a:spLocks/>
          </p:cNvSpPr>
          <p:nvPr/>
        </p:nvSpPr>
        <p:spPr>
          <a:xfrm>
            <a:off x="5974800" y="2514525"/>
            <a:ext cx="5842000" cy="3750969"/>
          </a:xfrm>
          <a:prstGeom prst="rect">
            <a:avLst/>
          </a:prstGeom>
          <a:solidFill>
            <a:srgbClr val="EEEEEE"/>
          </a:solidFill>
          <a:ln w="9525" cap="flat" cmpd="sng">
            <a:noFill/>
            <a:prstDash val="solid"/>
            <a:round/>
            <a:headEnd type="none" w="sm" len="sm"/>
            <a:tailEnd type="none" w="sm" len="sm"/>
          </a:ln>
        </p:spPr>
        <p:txBody>
          <a:bodyPr spcFirstLastPara="1" wrap="square" lIns="91425" tIns="91425" rIns="91425" bIns="91425" anchor="t" anchorCtr="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None/>
            </a:pPr>
            <a:r>
              <a:rPr lang="en-US" sz="3200" b="1" dirty="0">
                <a:solidFill>
                  <a:schemeClr val="dk1"/>
                </a:solidFill>
                <a:latin typeface="Spectral"/>
                <a:ea typeface="Merriweather"/>
                <a:cs typeface="Merriweather"/>
                <a:sym typeface="Merriweather"/>
              </a:rPr>
              <a:t>PACKAGE</a:t>
            </a:r>
            <a:endParaRPr lang="en-US" sz="3200" dirty="0">
              <a:solidFill>
                <a:schemeClr val="dk1"/>
              </a:solidFill>
              <a:latin typeface="Spectral"/>
              <a:ea typeface="Merriweather"/>
              <a:cs typeface="Merriweather"/>
              <a:sym typeface="Merriweather"/>
            </a:endParaRPr>
          </a:p>
          <a:p>
            <a:pPr marL="0" lvl="0" indent="0">
              <a:spcBef>
                <a:spcPts val="0"/>
              </a:spcBef>
              <a:buNone/>
            </a:pPr>
            <a:endParaRPr lang="en-IN" sz="1600" b="1" dirty="0">
              <a:latin typeface="Spectral"/>
              <a:ea typeface="Merriweather"/>
              <a:cs typeface="Merriweather"/>
              <a:sym typeface="Merriweather"/>
            </a:endParaRPr>
          </a:p>
          <a:p>
            <a:pPr marL="0" lvl="0" indent="0">
              <a:spcBef>
                <a:spcPts val="0"/>
              </a:spcBef>
              <a:buNone/>
            </a:pPr>
            <a:r>
              <a:rPr lang="en-US" sz="2400" dirty="0">
                <a:latin typeface="Spectral"/>
                <a:ea typeface="Merriweather"/>
                <a:cs typeface="Merriweather"/>
                <a:sym typeface="Merriweather"/>
              </a:rPr>
              <a:t>The package is a simple directory having collections of modules. This directory contains Python modules and also having __init__.py file by which the interpreter interprets it as a Package. The package is simply a namespace. The package also contains sub-packages inside it.</a:t>
            </a:r>
          </a:p>
          <a:p>
            <a:pPr marL="0" lvl="0" indent="0">
              <a:spcBef>
                <a:spcPts val="0"/>
              </a:spcBef>
              <a:buNone/>
            </a:pPr>
            <a:endParaRPr lang="en-US" sz="2400" dirty="0">
              <a:latin typeface="Spectral"/>
              <a:ea typeface="Merriweather"/>
              <a:cs typeface="Merriweather"/>
              <a:sym typeface="Merriweather"/>
            </a:endParaRPr>
          </a:p>
          <a:p>
            <a:pPr marL="0" lvl="0" indent="0">
              <a:spcBef>
                <a:spcPts val="0"/>
              </a:spcBef>
              <a:buNone/>
            </a:pPr>
            <a:endParaRPr lang="en-US" sz="2400" dirty="0">
              <a:latin typeface="Spectral"/>
              <a:ea typeface="Merriweather"/>
              <a:cs typeface="Merriweather"/>
              <a:sym typeface="Merriweather"/>
            </a:endParaRPr>
          </a:p>
          <a:p>
            <a:pPr marL="0" lvl="0" indent="0">
              <a:spcBef>
                <a:spcPts val="0"/>
              </a:spcBef>
              <a:buNone/>
            </a:pPr>
            <a:r>
              <a:rPr lang="en-US" sz="2400" dirty="0">
                <a:latin typeface="Spectral"/>
                <a:ea typeface="Merriweather"/>
                <a:cs typeface="Merriweather"/>
                <a:sym typeface="Merriweather"/>
              </a:rPr>
              <a:t>A package is a collection of modules in directories that give a package hierarchy.</a:t>
            </a:r>
          </a:p>
          <a:p>
            <a:pPr marL="0" lvl="0" indent="457200">
              <a:spcBef>
                <a:spcPts val="0"/>
              </a:spcBef>
              <a:buNone/>
            </a:pPr>
            <a:r>
              <a:rPr lang="en-US" sz="2400" dirty="0">
                <a:highlight>
                  <a:srgbClr val="F2F2F2"/>
                </a:highlight>
                <a:latin typeface="Spectral"/>
                <a:ea typeface="Merriweather"/>
                <a:cs typeface="Merriweather"/>
                <a:sym typeface="Merriweather"/>
              </a:rPr>
              <a:t>from </a:t>
            </a:r>
            <a:r>
              <a:rPr lang="en-US" sz="2400" dirty="0" err="1">
                <a:highlight>
                  <a:srgbClr val="F2F2F2"/>
                </a:highlight>
                <a:latin typeface="Spectral"/>
                <a:ea typeface="Merriweather"/>
                <a:cs typeface="Merriweather"/>
                <a:sym typeface="Merriweather"/>
              </a:rPr>
              <a:t>my_package.abc</a:t>
            </a:r>
            <a:r>
              <a:rPr lang="en-US" sz="2400" dirty="0">
                <a:highlight>
                  <a:srgbClr val="F2F2F2"/>
                </a:highlight>
                <a:latin typeface="Spectral"/>
                <a:ea typeface="Merriweather"/>
                <a:cs typeface="Merriweather"/>
                <a:sym typeface="Merriweather"/>
              </a:rPr>
              <a:t> import a</a:t>
            </a:r>
          </a:p>
        </p:txBody>
      </p:sp>
    </p:spTree>
    <p:extLst>
      <p:ext uri="{BB962C8B-B14F-4D97-AF65-F5344CB8AC3E}">
        <p14:creationId xmlns:p14="http://schemas.microsoft.com/office/powerpoint/2010/main" val="2610073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3CB153-876F-9E3B-0FAD-FD54ACB6B31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27086934-6810-0EE9-7AED-ABD48D0C7BA6}"/>
              </a:ext>
            </a:extLst>
          </p:cNvPr>
          <p:cNvSpPr/>
          <p:nvPr/>
        </p:nvSpPr>
        <p:spPr>
          <a:xfrm>
            <a:off x="0" y="0"/>
            <a:ext cx="12192000" cy="13062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FB5FC673-70C5-CDE1-6306-8D66896A07FA}"/>
              </a:ext>
            </a:extLst>
          </p:cNvPr>
          <p:cNvSpPr/>
          <p:nvPr/>
        </p:nvSpPr>
        <p:spPr>
          <a:xfrm>
            <a:off x="0" y="6574536"/>
            <a:ext cx="12192000" cy="28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32" name="Picture 8" descr="Python (programming language) - Wikipedia">
            <a:extLst>
              <a:ext uri="{FF2B5EF4-FFF2-40B4-BE49-F238E27FC236}">
                <a16:creationId xmlns:a16="http://schemas.microsoft.com/office/drawing/2014/main" id="{1AC3DEC9-8759-3032-5347-D34513CE34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00" y="580571"/>
            <a:ext cx="1320801" cy="132080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4ECC9885-EE6C-91A4-1380-269C74CF0DBF}"/>
              </a:ext>
            </a:extLst>
          </p:cNvPr>
          <p:cNvSpPr/>
          <p:nvPr/>
        </p:nvSpPr>
        <p:spPr>
          <a:xfrm>
            <a:off x="584200" y="2171699"/>
            <a:ext cx="11023600" cy="4571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12">
            <a:extLst>
              <a:ext uri="{FF2B5EF4-FFF2-40B4-BE49-F238E27FC236}">
                <a16:creationId xmlns:a16="http://schemas.microsoft.com/office/drawing/2014/main" id="{D5F6B7CE-FE5A-3F14-DB72-9FD239858871}"/>
              </a:ext>
            </a:extLst>
          </p:cNvPr>
          <p:cNvSpPr/>
          <p:nvPr/>
        </p:nvSpPr>
        <p:spPr>
          <a:xfrm>
            <a:off x="2159000" y="439671"/>
            <a:ext cx="9448800" cy="1569660"/>
          </a:xfrm>
          <a:prstGeom prst="rect">
            <a:avLst/>
          </a:prstGeom>
          <a:noFill/>
        </p:spPr>
        <p:txBody>
          <a:bodyPr wrap="square" lIns="91440" tIns="45720" rIns="91440" bIns="45720">
            <a:spAutoFit/>
          </a:bodyPr>
          <a:lstStyle/>
          <a:p>
            <a:pPr algn="ctr"/>
            <a:r>
              <a:rPr lang="en-US" sz="4800" b="0" cap="none" spc="0" dirty="0">
                <a:ln w="0"/>
                <a:solidFill>
                  <a:schemeClr val="tx1"/>
                </a:solidFill>
                <a:effectLst>
                  <a:outerShdw blurRad="38100" dist="19050" dir="2700000" algn="tl" rotWithShape="0">
                    <a:schemeClr val="dk1">
                      <a:alpha val="40000"/>
                    </a:schemeClr>
                  </a:outerShdw>
                </a:effectLst>
              </a:rPr>
              <a:t>8. </a:t>
            </a:r>
            <a:r>
              <a:rPr lang="en" sz="4800" dirty="0">
                <a:ln w="0"/>
                <a:effectLst>
                  <a:outerShdw blurRad="38100" dist="19050" dir="2700000" algn="tl" rotWithShape="0">
                    <a:schemeClr val="dk1">
                      <a:alpha val="40000"/>
                    </a:schemeClr>
                  </a:outerShdw>
                </a:effectLst>
              </a:rPr>
              <a:t>Difference Between Range and Xrange?</a:t>
            </a:r>
            <a:endParaRPr lang="en-US" sz="48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2" name="Google Shape;242;p45">
            <a:extLst>
              <a:ext uri="{FF2B5EF4-FFF2-40B4-BE49-F238E27FC236}">
                <a16:creationId xmlns:a16="http://schemas.microsoft.com/office/drawing/2014/main" id="{7581AC4F-9307-8454-1167-71CD156AFBD8}"/>
              </a:ext>
            </a:extLst>
          </p:cNvPr>
          <p:cNvGraphicFramePr/>
          <p:nvPr>
            <p:extLst>
              <p:ext uri="{D42A27DB-BD31-4B8C-83A1-F6EECF244321}">
                <p14:modId xmlns:p14="http://schemas.microsoft.com/office/powerpoint/2010/main" val="4053458103"/>
              </p:ext>
            </p:extLst>
          </p:nvPr>
        </p:nvGraphicFramePr>
        <p:xfrm>
          <a:off x="584200" y="2318373"/>
          <a:ext cx="11023601" cy="4098182"/>
        </p:xfrm>
        <a:graphic>
          <a:graphicData uri="http://schemas.openxmlformats.org/drawingml/2006/table">
            <a:tbl>
              <a:tblPr>
                <a:solidFill>
                  <a:srgbClr val="FFFFFF"/>
                </a:solidFill>
              </a:tblPr>
              <a:tblGrid>
                <a:gridCol w="2220051">
                  <a:extLst>
                    <a:ext uri="{9D8B030D-6E8A-4147-A177-3AD203B41FA5}">
                      <a16:colId xmlns:a16="http://schemas.microsoft.com/office/drawing/2014/main" val="20000"/>
                    </a:ext>
                  </a:extLst>
                </a:gridCol>
                <a:gridCol w="4409861">
                  <a:extLst>
                    <a:ext uri="{9D8B030D-6E8A-4147-A177-3AD203B41FA5}">
                      <a16:colId xmlns:a16="http://schemas.microsoft.com/office/drawing/2014/main" val="20001"/>
                    </a:ext>
                  </a:extLst>
                </a:gridCol>
                <a:gridCol w="4393689">
                  <a:extLst>
                    <a:ext uri="{9D8B030D-6E8A-4147-A177-3AD203B41FA5}">
                      <a16:colId xmlns:a16="http://schemas.microsoft.com/office/drawing/2014/main" val="20002"/>
                    </a:ext>
                  </a:extLst>
                </a:gridCol>
              </a:tblGrid>
              <a:tr h="590860">
                <a:tc>
                  <a:txBody>
                    <a:bodyPr/>
                    <a:lstStyle/>
                    <a:p>
                      <a:pPr marL="0" lvl="0" indent="0" algn="l" rtl="0">
                        <a:lnSpc>
                          <a:spcPct val="100000"/>
                        </a:lnSpc>
                        <a:spcBef>
                          <a:spcPts val="0"/>
                        </a:spcBef>
                        <a:spcAft>
                          <a:spcPts val="0"/>
                        </a:spcAft>
                        <a:buNone/>
                      </a:pPr>
                      <a:r>
                        <a:rPr lang="en" sz="1800" b="1" dirty="0">
                          <a:solidFill>
                            <a:srgbClr val="080808"/>
                          </a:solidFill>
                          <a:latin typeface="Spectral"/>
                          <a:ea typeface="Merriweather"/>
                          <a:cs typeface="Merriweather"/>
                          <a:sym typeface="Merriweather"/>
                        </a:rPr>
                        <a:t>Parameters</a:t>
                      </a:r>
                      <a:endParaRPr sz="1800" b="1" dirty="0">
                        <a:solidFill>
                          <a:srgbClr val="080808"/>
                        </a:solidFill>
                        <a:latin typeface="Spectral"/>
                        <a:ea typeface="Merriweather"/>
                        <a:cs typeface="Merriweather"/>
                        <a:sym typeface="Merriweather"/>
                      </a:endParaRPr>
                    </a:p>
                  </a:txBody>
                  <a:tcPr marL="114300" marR="114300" marT="114300" marB="1143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lvl="0" indent="0" algn="l" rtl="0">
                        <a:lnSpc>
                          <a:spcPct val="100000"/>
                        </a:lnSpc>
                        <a:spcBef>
                          <a:spcPts val="0"/>
                        </a:spcBef>
                        <a:spcAft>
                          <a:spcPts val="0"/>
                        </a:spcAft>
                        <a:buNone/>
                      </a:pPr>
                      <a:r>
                        <a:rPr lang="en" sz="1800" b="1" dirty="0">
                          <a:solidFill>
                            <a:srgbClr val="080808"/>
                          </a:solidFill>
                          <a:latin typeface="Spectral"/>
                          <a:ea typeface="Merriweather"/>
                          <a:cs typeface="Merriweather"/>
                          <a:sym typeface="Merriweather"/>
                        </a:rPr>
                        <a:t>Range()</a:t>
                      </a:r>
                      <a:endParaRPr sz="1800" b="1" dirty="0">
                        <a:solidFill>
                          <a:srgbClr val="080808"/>
                        </a:solidFill>
                        <a:latin typeface="Spectral"/>
                        <a:ea typeface="Merriweather"/>
                        <a:cs typeface="Merriweather"/>
                        <a:sym typeface="Merriweather"/>
                      </a:endParaRPr>
                    </a:p>
                  </a:txBody>
                  <a:tcPr marL="114300" marR="114300" marT="114300" marB="1143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lvl="0" indent="0" algn="l" rtl="0">
                        <a:lnSpc>
                          <a:spcPct val="100000"/>
                        </a:lnSpc>
                        <a:spcBef>
                          <a:spcPts val="0"/>
                        </a:spcBef>
                        <a:spcAft>
                          <a:spcPts val="0"/>
                        </a:spcAft>
                        <a:buNone/>
                      </a:pPr>
                      <a:r>
                        <a:rPr lang="en" sz="1800" b="1" dirty="0">
                          <a:solidFill>
                            <a:srgbClr val="080808"/>
                          </a:solidFill>
                          <a:latin typeface="Spectral"/>
                          <a:ea typeface="Merriweather"/>
                          <a:cs typeface="Merriweather"/>
                          <a:sym typeface="Merriweather"/>
                        </a:rPr>
                        <a:t>Xrange()</a:t>
                      </a:r>
                      <a:endParaRPr sz="1800" b="1" dirty="0">
                        <a:solidFill>
                          <a:srgbClr val="080808"/>
                        </a:solidFill>
                        <a:latin typeface="Spectral"/>
                        <a:ea typeface="Merriweather"/>
                        <a:cs typeface="Merriweather"/>
                        <a:sym typeface="Merriweather"/>
                      </a:endParaRPr>
                    </a:p>
                  </a:txBody>
                  <a:tcPr marL="114300" marR="114300" marT="114300" marB="1143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0"/>
                  </a:ext>
                </a:extLst>
              </a:tr>
              <a:tr h="606795">
                <a:tc>
                  <a:txBody>
                    <a:bodyPr/>
                    <a:lstStyle/>
                    <a:p>
                      <a:pPr marL="0" lvl="0" indent="0" algn="just" rtl="0">
                        <a:lnSpc>
                          <a:spcPct val="100000"/>
                        </a:lnSpc>
                        <a:spcBef>
                          <a:spcPts val="0"/>
                        </a:spcBef>
                        <a:spcAft>
                          <a:spcPts val="0"/>
                        </a:spcAft>
                        <a:buNone/>
                      </a:pPr>
                      <a:r>
                        <a:rPr lang="en" sz="1800" b="1">
                          <a:solidFill>
                            <a:srgbClr val="080808"/>
                          </a:solidFill>
                          <a:latin typeface="Spectral"/>
                          <a:ea typeface="Merriweather"/>
                          <a:cs typeface="Merriweather"/>
                          <a:sym typeface="Merriweather"/>
                        </a:rPr>
                        <a:t>Return type</a:t>
                      </a:r>
                      <a:endParaRPr sz="1800" b="1">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2700" cap="flat" cmpd="sng" algn="ctr">
                      <a:solidFill>
                        <a:schemeClr val="tx1"/>
                      </a:solidFill>
                      <a:prstDash val="solid"/>
                      <a:round/>
                      <a:headEnd type="none" w="med" len="med"/>
                      <a:tailEnd type="none" w="med" len="med"/>
                    </a:lnT>
                    <a:lnB w="11900" cap="flat" cmpd="sng">
                      <a:solidFill>
                        <a:srgbClr val="C7CCBE"/>
                      </a:solidFill>
                      <a:prstDash val="solid"/>
                      <a:round/>
                      <a:headEnd type="none" w="sm" len="sm"/>
                      <a:tailEnd type="none" w="sm" len="sm"/>
                    </a:lnB>
                  </a:tcPr>
                </a:tc>
                <a:tc>
                  <a:txBody>
                    <a:bodyPr/>
                    <a:lstStyle/>
                    <a:p>
                      <a:pPr marL="0" lvl="0" indent="0" algn="just" rtl="0">
                        <a:lnSpc>
                          <a:spcPct val="100000"/>
                        </a:lnSpc>
                        <a:spcBef>
                          <a:spcPts val="0"/>
                        </a:spcBef>
                        <a:spcAft>
                          <a:spcPts val="0"/>
                        </a:spcAft>
                        <a:buNone/>
                      </a:pPr>
                      <a:r>
                        <a:rPr lang="en" sz="1800">
                          <a:solidFill>
                            <a:srgbClr val="080808"/>
                          </a:solidFill>
                          <a:latin typeface="Spectral"/>
                          <a:ea typeface="Merriweather"/>
                          <a:cs typeface="Merriweather"/>
                          <a:sym typeface="Merriweather"/>
                        </a:rPr>
                        <a:t>It returns a list of integers.</a:t>
                      </a:r>
                      <a:endParaRPr sz="1800">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2700" cap="flat" cmpd="sng" algn="ctr">
                      <a:solidFill>
                        <a:schemeClr val="tx1"/>
                      </a:solidFill>
                      <a:prstDash val="solid"/>
                      <a:round/>
                      <a:headEnd type="none" w="med" len="med"/>
                      <a:tailEnd type="none" w="med" len="med"/>
                    </a:lnT>
                    <a:lnB w="11900" cap="flat" cmpd="sng">
                      <a:solidFill>
                        <a:srgbClr val="C7CCBE"/>
                      </a:solidFill>
                      <a:prstDash val="solid"/>
                      <a:round/>
                      <a:headEnd type="none" w="sm" len="sm"/>
                      <a:tailEnd type="none" w="sm" len="sm"/>
                    </a:lnB>
                  </a:tcPr>
                </a:tc>
                <a:tc>
                  <a:txBody>
                    <a:bodyPr/>
                    <a:lstStyle/>
                    <a:p>
                      <a:pPr marL="0" lvl="0" indent="0" algn="just" rtl="0">
                        <a:lnSpc>
                          <a:spcPct val="100000"/>
                        </a:lnSpc>
                        <a:spcBef>
                          <a:spcPts val="0"/>
                        </a:spcBef>
                        <a:spcAft>
                          <a:spcPts val="0"/>
                        </a:spcAft>
                        <a:buNone/>
                      </a:pPr>
                      <a:r>
                        <a:rPr lang="en" sz="1800" dirty="0">
                          <a:solidFill>
                            <a:srgbClr val="080808"/>
                          </a:solidFill>
                          <a:latin typeface="Spectral"/>
                          <a:ea typeface="Merriweather"/>
                          <a:cs typeface="Merriweather"/>
                          <a:sym typeface="Merriweather"/>
                        </a:rPr>
                        <a:t>It returns a generator object.</a:t>
                      </a:r>
                      <a:endParaRPr sz="1800" dirty="0">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2700" cap="flat" cmpd="sng" algn="ctr">
                      <a:solidFill>
                        <a:schemeClr val="tx1"/>
                      </a:solidFill>
                      <a:prstDash val="solid"/>
                      <a:round/>
                      <a:headEnd type="none" w="med" len="med"/>
                      <a:tailEnd type="none" w="med" len="med"/>
                    </a:lnT>
                    <a:lnB w="11900" cap="flat" cmpd="sng">
                      <a:solidFill>
                        <a:srgbClr val="C7CCBE"/>
                      </a:solidFill>
                      <a:prstDash val="solid"/>
                      <a:round/>
                      <a:headEnd type="none" w="sm" len="sm"/>
                      <a:tailEnd type="none" w="sm" len="sm"/>
                    </a:lnB>
                  </a:tcPr>
                </a:tc>
                <a:extLst>
                  <a:ext uri="{0D108BD9-81ED-4DB2-BD59-A6C34878D82A}">
                    <a16:rowId xmlns:a16="http://schemas.microsoft.com/office/drawing/2014/main" val="10001"/>
                  </a:ext>
                </a:extLst>
              </a:tr>
              <a:tr h="761682">
                <a:tc>
                  <a:txBody>
                    <a:bodyPr/>
                    <a:lstStyle/>
                    <a:p>
                      <a:pPr marL="0" lvl="0" indent="0" algn="just" rtl="0">
                        <a:lnSpc>
                          <a:spcPct val="100000"/>
                        </a:lnSpc>
                        <a:spcBef>
                          <a:spcPts val="0"/>
                        </a:spcBef>
                        <a:spcAft>
                          <a:spcPts val="0"/>
                        </a:spcAft>
                        <a:buNone/>
                      </a:pPr>
                      <a:r>
                        <a:rPr lang="en" sz="1800" b="1">
                          <a:solidFill>
                            <a:srgbClr val="080808"/>
                          </a:solidFill>
                          <a:latin typeface="Spectral"/>
                          <a:ea typeface="Merriweather"/>
                          <a:cs typeface="Merriweather"/>
                          <a:sym typeface="Merriweather"/>
                        </a:rPr>
                        <a:t>Memory Consumption</a:t>
                      </a:r>
                      <a:endParaRPr sz="1800" b="1">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tc>
                  <a:txBody>
                    <a:bodyPr/>
                    <a:lstStyle/>
                    <a:p>
                      <a:pPr marL="0" lvl="0" indent="0" algn="just" rtl="0">
                        <a:lnSpc>
                          <a:spcPct val="100000"/>
                        </a:lnSpc>
                        <a:spcBef>
                          <a:spcPts val="0"/>
                        </a:spcBef>
                        <a:spcAft>
                          <a:spcPts val="0"/>
                        </a:spcAft>
                        <a:buNone/>
                      </a:pPr>
                      <a:r>
                        <a:rPr lang="en" sz="1800" dirty="0">
                          <a:solidFill>
                            <a:srgbClr val="080808"/>
                          </a:solidFill>
                          <a:latin typeface="Spectral"/>
                          <a:ea typeface="Merriweather"/>
                          <a:cs typeface="Merriweather"/>
                          <a:sym typeface="Merriweather"/>
                        </a:rPr>
                        <a:t>Since range() returns a list of elements, it takes more memory.</a:t>
                      </a:r>
                      <a:endParaRPr sz="1800" dirty="0">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tc>
                  <a:txBody>
                    <a:bodyPr/>
                    <a:lstStyle/>
                    <a:p>
                      <a:pPr marL="0" lvl="0" indent="0" algn="just" rtl="0">
                        <a:lnSpc>
                          <a:spcPct val="100000"/>
                        </a:lnSpc>
                        <a:spcBef>
                          <a:spcPts val="0"/>
                        </a:spcBef>
                        <a:spcAft>
                          <a:spcPts val="0"/>
                        </a:spcAft>
                        <a:buNone/>
                      </a:pPr>
                      <a:r>
                        <a:rPr lang="en" sz="1800" dirty="0">
                          <a:solidFill>
                            <a:srgbClr val="080808"/>
                          </a:solidFill>
                          <a:latin typeface="Spectral"/>
                          <a:ea typeface="Merriweather"/>
                          <a:cs typeface="Merriweather"/>
                          <a:sym typeface="Merriweather"/>
                        </a:rPr>
                        <a:t>In comparison to range(), it takes less memory.</a:t>
                      </a:r>
                      <a:endParaRPr sz="1800" dirty="0">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extLst>
                  <a:ext uri="{0D108BD9-81ED-4DB2-BD59-A6C34878D82A}">
                    <a16:rowId xmlns:a16="http://schemas.microsoft.com/office/drawing/2014/main" val="10002"/>
                  </a:ext>
                </a:extLst>
              </a:tr>
              <a:tr h="589232">
                <a:tc>
                  <a:txBody>
                    <a:bodyPr/>
                    <a:lstStyle/>
                    <a:p>
                      <a:pPr marL="0" lvl="0" indent="0" algn="just" rtl="0">
                        <a:lnSpc>
                          <a:spcPct val="100000"/>
                        </a:lnSpc>
                        <a:spcBef>
                          <a:spcPts val="0"/>
                        </a:spcBef>
                        <a:spcAft>
                          <a:spcPts val="0"/>
                        </a:spcAft>
                        <a:buNone/>
                      </a:pPr>
                      <a:r>
                        <a:rPr lang="en" sz="1800" b="1">
                          <a:solidFill>
                            <a:srgbClr val="080808"/>
                          </a:solidFill>
                          <a:latin typeface="Spectral"/>
                          <a:ea typeface="Merriweather"/>
                          <a:cs typeface="Merriweather"/>
                          <a:sym typeface="Merriweather"/>
                        </a:rPr>
                        <a:t>Speed</a:t>
                      </a:r>
                      <a:endParaRPr sz="1800" b="1">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tc>
                  <a:txBody>
                    <a:bodyPr/>
                    <a:lstStyle/>
                    <a:p>
                      <a:pPr marL="0" lvl="0" indent="0" algn="just" rtl="0">
                        <a:lnSpc>
                          <a:spcPct val="100000"/>
                        </a:lnSpc>
                        <a:spcBef>
                          <a:spcPts val="0"/>
                        </a:spcBef>
                        <a:spcAft>
                          <a:spcPts val="0"/>
                        </a:spcAft>
                        <a:buNone/>
                      </a:pPr>
                      <a:r>
                        <a:rPr lang="en" sz="1800">
                          <a:solidFill>
                            <a:srgbClr val="080808"/>
                          </a:solidFill>
                          <a:latin typeface="Spectral"/>
                          <a:ea typeface="Merriweather"/>
                          <a:cs typeface="Merriweather"/>
                          <a:sym typeface="Merriweather"/>
                        </a:rPr>
                        <a:t>Its execution speed is slower.</a:t>
                      </a:r>
                      <a:endParaRPr sz="1800">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tc>
                  <a:txBody>
                    <a:bodyPr/>
                    <a:lstStyle/>
                    <a:p>
                      <a:pPr marL="0" lvl="0" indent="0" algn="just" rtl="0">
                        <a:lnSpc>
                          <a:spcPct val="100000"/>
                        </a:lnSpc>
                        <a:spcBef>
                          <a:spcPts val="0"/>
                        </a:spcBef>
                        <a:spcAft>
                          <a:spcPts val="0"/>
                        </a:spcAft>
                        <a:buNone/>
                      </a:pPr>
                      <a:r>
                        <a:rPr lang="en" sz="1800" dirty="0">
                          <a:solidFill>
                            <a:srgbClr val="080808"/>
                          </a:solidFill>
                          <a:latin typeface="Spectral"/>
                          <a:ea typeface="Merriweather"/>
                          <a:cs typeface="Merriweather"/>
                          <a:sym typeface="Merriweather"/>
                        </a:rPr>
                        <a:t>Its execution speed is faster.</a:t>
                      </a:r>
                      <a:endParaRPr sz="1800" dirty="0">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extLst>
                  <a:ext uri="{0D108BD9-81ED-4DB2-BD59-A6C34878D82A}">
                    <a16:rowId xmlns:a16="http://schemas.microsoft.com/office/drawing/2014/main" val="10003"/>
                  </a:ext>
                </a:extLst>
              </a:tr>
              <a:tr h="606795">
                <a:tc>
                  <a:txBody>
                    <a:bodyPr/>
                    <a:lstStyle/>
                    <a:p>
                      <a:pPr marL="0" lvl="0" indent="0" algn="just" rtl="0">
                        <a:lnSpc>
                          <a:spcPct val="100000"/>
                        </a:lnSpc>
                        <a:spcBef>
                          <a:spcPts val="0"/>
                        </a:spcBef>
                        <a:spcAft>
                          <a:spcPts val="0"/>
                        </a:spcAft>
                        <a:buNone/>
                      </a:pPr>
                      <a:r>
                        <a:rPr lang="en" sz="1800" b="1">
                          <a:solidFill>
                            <a:srgbClr val="080808"/>
                          </a:solidFill>
                          <a:latin typeface="Spectral"/>
                          <a:ea typeface="Merriweather"/>
                          <a:cs typeface="Merriweather"/>
                          <a:sym typeface="Merriweather"/>
                        </a:rPr>
                        <a:t>Python Version</a:t>
                      </a:r>
                      <a:endParaRPr sz="1800" b="1">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tc>
                  <a:txBody>
                    <a:bodyPr/>
                    <a:lstStyle/>
                    <a:p>
                      <a:pPr marL="0" lvl="0" indent="0" algn="just" rtl="0">
                        <a:lnSpc>
                          <a:spcPct val="100000"/>
                        </a:lnSpc>
                        <a:spcBef>
                          <a:spcPts val="0"/>
                        </a:spcBef>
                        <a:spcAft>
                          <a:spcPts val="0"/>
                        </a:spcAft>
                        <a:buNone/>
                      </a:pPr>
                      <a:r>
                        <a:rPr lang="en" sz="1800">
                          <a:solidFill>
                            <a:srgbClr val="080808"/>
                          </a:solidFill>
                          <a:latin typeface="Spectral"/>
                          <a:ea typeface="Merriweather"/>
                          <a:cs typeface="Merriweather"/>
                          <a:sym typeface="Merriweather"/>
                        </a:rPr>
                        <a:t>Python 2, Python 3</a:t>
                      </a:r>
                      <a:endParaRPr sz="1800">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tc>
                  <a:txBody>
                    <a:bodyPr/>
                    <a:lstStyle/>
                    <a:p>
                      <a:pPr marL="0" lvl="0" indent="0" algn="just" rtl="0">
                        <a:lnSpc>
                          <a:spcPct val="100000"/>
                        </a:lnSpc>
                        <a:spcBef>
                          <a:spcPts val="0"/>
                        </a:spcBef>
                        <a:spcAft>
                          <a:spcPts val="0"/>
                        </a:spcAft>
                        <a:buNone/>
                      </a:pPr>
                      <a:r>
                        <a:rPr lang="en" sz="1800">
                          <a:solidFill>
                            <a:srgbClr val="080808"/>
                          </a:solidFill>
                          <a:latin typeface="Spectral"/>
                          <a:ea typeface="Merriweather"/>
                          <a:cs typeface="Merriweather"/>
                          <a:sym typeface="Merriweather"/>
                        </a:rPr>
                        <a:t>xrange no longer exists.</a:t>
                      </a:r>
                      <a:endParaRPr sz="1800">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extLst>
                  <a:ext uri="{0D108BD9-81ED-4DB2-BD59-A6C34878D82A}">
                    <a16:rowId xmlns:a16="http://schemas.microsoft.com/office/drawing/2014/main" val="10004"/>
                  </a:ext>
                </a:extLst>
              </a:tr>
              <a:tr h="942818">
                <a:tc>
                  <a:txBody>
                    <a:bodyPr/>
                    <a:lstStyle/>
                    <a:p>
                      <a:pPr marL="0" lvl="0" indent="0" algn="just" rtl="0">
                        <a:lnSpc>
                          <a:spcPct val="100000"/>
                        </a:lnSpc>
                        <a:spcBef>
                          <a:spcPts val="0"/>
                        </a:spcBef>
                        <a:spcAft>
                          <a:spcPts val="0"/>
                        </a:spcAft>
                        <a:buNone/>
                      </a:pPr>
                      <a:r>
                        <a:rPr lang="en" sz="1800" b="1">
                          <a:solidFill>
                            <a:srgbClr val="080808"/>
                          </a:solidFill>
                          <a:latin typeface="Spectral"/>
                          <a:ea typeface="Merriweather"/>
                          <a:cs typeface="Merriweather"/>
                          <a:sym typeface="Merriweather"/>
                        </a:rPr>
                        <a:t> Operations</a:t>
                      </a:r>
                      <a:endParaRPr sz="1800" b="1">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tc>
                  <a:txBody>
                    <a:bodyPr/>
                    <a:lstStyle/>
                    <a:p>
                      <a:pPr marL="0" lvl="0" indent="0" algn="just" rtl="0">
                        <a:lnSpc>
                          <a:spcPct val="100000"/>
                        </a:lnSpc>
                        <a:spcBef>
                          <a:spcPts val="0"/>
                        </a:spcBef>
                        <a:spcAft>
                          <a:spcPts val="0"/>
                        </a:spcAft>
                        <a:buNone/>
                      </a:pPr>
                      <a:r>
                        <a:rPr lang="en" sz="1800" dirty="0">
                          <a:solidFill>
                            <a:srgbClr val="080808"/>
                          </a:solidFill>
                          <a:latin typeface="Spectral"/>
                          <a:ea typeface="Merriweather"/>
                          <a:cs typeface="Merriweather"/>
                          <a:sym typeface="Merriweather"/>
                        </a:rPr>
                        <a:t>Since it returns a list, all kinds of arithmetic operations can be performed.</a:t>
                      </a:r>
                      <a:endParaRPr sz="1800" dirty="0">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tc>
                  <a:txBody>
                    <a:bodyPr/>
                    <a:lstStyle/>
                    <a:p>
                      <a:pPr marL="0" lvl="0" indent="0" algn="just" rtl="0">
                        <a:lnSpc>
                          <a:spcPct val="100000"/>
                        </a:lnSpc>
                        <a:spcBef>
                          <a:spcPts val="0"/>
                        </a:spcBef>
                        <a:spcAft>
                          <a:spcPts val="0"/>
                        </a:spcAft>
                        <a:buNone/>
                      </a:pPr>
                      <a:r>
                        <a:rPr lang="en" sz="1800" dirty="0">
                          <a:solidFill>
                            <a:srgbClr val="080808"/>
                          </a:solidFill>
                          <a:latin typeface="Spectral"/>
                          <a:ea typeface="Merriweather"/>
                          <a:cs typeface="Merriweather"/>
                          <a:sym typeface="Merriweather"/>
                        </a:rPr>
                        <a:t>Such operations cannot be performed on xrange().</a:t>
                      </a:r>
                      <a:endParaRPr sz="1800" dirty="0">
                        <a:solidFill>
                          <a:srgbClr val="080808"/>
                        </a:solidFill>
                        <a:latin typeface="Spectral"/>
                        <a:ea typeface="Merriweather"/>
                        <a:cs typeface="Merriweather"/>
                        <a:sym typeface="Merriweather"/>
                      </a:endParaRPr>
                    </a:p>
                  </a:txBody>
                  <a:tcPr marL="76200" marR="76200" marT="76200" marB="76200">
                    <a:lnL w="11900" cap="flat" cmpd="sng">
                      <a:solidFill>
                        <a:srgbClr val="C7CCBE"/>
                      </a:solidFill>
                      <a:prstDash val="solid"/>
                      <a:round/>
                      <a:headEnd type="none" w="sm" len="sm"/>
                      <a:tailEnd type="none" w="sm" len="sm"/>
                    </a:lnL>
                    <a:lnR w="11900" cap="flat" cmpd="sng">
                      <a:solidFill>
                        <a:srgbClr val="C7CCBE"/>
                      </a:solidFill>
                      <a:prstDash val="solid"/>
                      <a:round/>
                      <a:headEnd type="none" w="sm" len="sm"/>
                      <a:tailEnd type="none" w="sm" len="sm"/>
                    </a:lnR>
                    <a:lnT w="11900" cap="flat" cmpd="sng">
                      <a:solidFill>
                        <a:srgbClr val="C7CCBE"/>
                      </a:solidFill>
                      <a:prstDash val="solid"/>
                      <a:round/>
                      <a:headEnd type="none" w="sm" len="sm"/>
                      <a:tailEnd type="none" w="sm" len="sm"/>
                    </a:lnT>
                    <a:lnB w="11900" cap="flat" cmpd="sng">
                      <a:solidFill>
                        <a:srgbClr val="C7CCBE"/>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11604631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1626</TotalTime>
  <Words>7060</Words>
  <Application>Microsoft Office PowerPoint</Application>
  <PresentationFormat>Widescreen</PresentationFormat>
  <Paragraphs>813</Paragraphs>
  <Slides>49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Arial</vt:lpstr>
      <vt:lpstr>Calibri</vt:lpstr>
      <vt:lpstr>Calibri Light</vt:lpstr>
      <vt:lpstr>Courier New</vt:lpstr>
      <vt:lpstr>Merriweather</vt:lpstr>
      <vt:lpstr>Spectral</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59</cp:revision>
  <dcterms:created xsi:type="dcterms:W3CDTF">2025-08-08T22:46:21Z</dcterms:created>
  <dcterms:modified xsi:type="dcterms:W3CDTF">2025-08-14T06:50:06Z</dcterms:modified>
</cp:coreProperties>
</file>

<file path=docProps/thumbnail.jpeg>
</file>